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0"/>
  </p:notesMasterIdLst>
  <p:handoutMasterIdLst>
    <p:handoutMasterId r:id="rId111"/>
  </p:handoutMasterIdLst>
  <p:sldIdLst>
    <p:sldId id="258" r:id="rId2"/>
    <p:sldId id="372"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7" r:id="rId19"/>
    <p:sldId id="278" r:id="rId20"/>
    <p:sldId id="279" r:id="rId21"/>
    <p:sldId id="280" r:id="rId22"/>
    <p:sldId id="281" r:id="rId23"/>
    <p:sldId id="283" r:id="rId24"/>
    <p:sldId id="284" r:id="rId25"/>
    <p:sldId id="285" r:id="rId26"/>
    <p:sldId id="286" r:id="rId27"/>
    <p:sldId id="287" r:id="rId28"/>
    <p:sldId id="289" r:id="rId29"/>
    <p:sldId id="290" r:id="rId30"/>
    <p:sldId id="291" r:id="rId31"/>
    <p:sldId id="292" r:id="rId32"/>
    <p:sldId id="293" r:id="rId33"/>
    <p:sldId id="294" r:id="rId34"/>
    <p:sldId id="295" r:id="rId35"/>
    <p:sldId id="296" r:id="rId36"/>
    <p:sldId id="297" r:id="rId37"/>
    <p:sldId id="298" r:id="rId38"/>
    <p:sldId id="28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16"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30" r:id="rId70"/>
    <p:sldId id="332" r:id="rId71"/>
    <p:sldId id="333" r:id="rId72"/>
    <p:sldId id="334" r:id="rId73"/>
    <p:sldId id="335" r:id="rId74"/>
    <p:sldId id="336" r:id="rId75"/>
    <p:sldId id="337" r:id="rId76"/>
    <p:sldId id="338" r:id="rId77"/>
    <p:sldId id="339" r:id="rId78"/>
    <p:sldId id="340" r:id="rId79"/>
    <p:sldId id="341" r:id="rId80"/>
    <p:sldId id="342" r:id="rId81"/>
    <p:sldId id="343" r:id="rId82"/>
    <p:sldId id="344" r:id="rId83"/>
    <p:sldId id="345" r:id="rId84"/>
    <p:sldId id="346" r:id="rId85"/>
    <p:sldId id="347" r:id="rId86"/>
    <p:sldId id="348"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2" r:id="rId100"/>
    <p:sldId id="363" r:id="rId101"/>
    <p:sldId id="364" r:id="rId102"/>
    <p:sldId id="365" r:id="rId103"/>
    <p:sldId id="366" r:id="rId104"/>
    <p:sldId id="367" r:id="rId105"/>
    <p:sldId id="368" r:id="rId106"/>
    <p:sldId id="369" r:id="rId107"/>
    <p:sldId id="370" r:id="rId108"/>
    <p:sldId id="371" r:id="rId109"/>
  </p:sldIdLst>
  <p:sldSz cx="6858000" cy="9144000" type="screen4x3"/>
  <p:notesSz cx="6858000" cy="97139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430" autoAdjust="0"/>
  </p:normalViewPr>
  <p:slideViewPr>
    <p:cSldViewPr>
      <p:cViewPr>
        <p:scale>
          <a:sx n="70" d="100"/>
          <a:sy n="70" d="100"/>
        </p:scale>
        <p:origin x="-1668" y="252"/>
      </p:cViewPr>
      <p:guideLst>
        <p:guide orient="horz" pos="2880"/>
        <p:guide pos="2160"/>
      </p:guideLst>
    </p:cSldViewPr>
  </p:slideViewPr>
  <p:outlineViewPr>
    <p:cViewPr>
      <p:scale>
        <a:sx n="33" d="100"/>
        <a:sy n="33" d="100"/>
      </p:scale>
      <p:origin x="0" y="1252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notesMaster" Target="notesMasters/notes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85696"/>
          </a:xfrm>
          <a:prstGeom prst="rect">
            <a:avLst/>
          </a:prstGeom>
        </p:spPr>
        <p:txBody>
          <a:bodyPr vert="horz" lIns="91429" tIns="45715" rIns="91429" bIns="45715" rtlCol="0"/>
          <a:lstStyle>
            <a:lvl1pPr algn="l">
              <a:defRPr sz="1200"/>
            </a:lvl1pPr>
          </a:lstStyle>
          <a:p>
            <a:endParaRPr lang="es-EC"/>
          </a:p>
        </p:txBody>
      </p:sp>
      <p:sp>
        <p:nvSpPr>
          <p:cNvPr id="3" name="2 Marcador de fecha"/>
          <p:cNvSpPr>
            <a:spLocks noGrp="1"/>
          </p:cNvSpPr>
          <p:nvPr>
            <p:ph type="dt" sz="quarter" idx="1"/>
          </p:nvPr>
        </p:nvSpPr>
        <p:spPr>
          <a:xfrm>
            <a:off x="3884613" y="0"/>
            <a:ext cx="2971800" cy="485696"/>
          </a:xfrm>
          <a:prstGeom prst="rect">
            <a:avLst/>
          </a:prstGeom>
        </p:spPr>
        <p:txBody>
          <a:bodyPr vert="horz" lIns="91429" tIns="45715" rIns="91429" bIns="45715" rtlCol="0"/>
          <a:lstStyle>
            <a:lvl1pPr algn="r">
              <a:defRPr sz="1200"/>
            </a:lvl1pPr>
          </a:lstStyle>
          <a:p>
            <a:fld id="{975DB7BA-1D5C-4386-969C-AE6FAD8469B7}" type="datetimeFigureOut">
              <a:rPr lang="es-EC" smtClean="0"/>
              <a:t>23/08/2011</a:t>
            </a:fld>
            <a:endParaRPr lang="es-EC"/>
          </a:p>
        </p:txBody>
      </p:sp>
      <p:sp>
        <p:nvSpPr>
          <p:cNvPr id="4" name="3 Marcador de pie de página"/>
          <p:cNvSpPr>
            <a:spLocks noGrp="1"/>
          </p:cNvSpPr>
          <p:nvPr>
            <p:ph type="ftr" sz="quarter" idx="2"/>
          </p:nvPr>
        </p:nvSpPr>
        <p:spPr>
          <a:xfrm>
            <a:off x="0" y="9226531"/>
            <a:ext cx="2971800" cy="485696"/>
          </a:xfrm>
          <a:prstGeom prst="rect">
            <a:avLst/>
          </a:prstGeom>
        </p:spPr>
        <p:txBody>
          <a:bodyPr vert="horz" lIns="91429" tIns="45715" rIns="91429" bIns="45715" rtlCol="0" anchor="b"/>
          <a:lstStyle>
            <a:lvl1pPr algn="l">
              <a:defRPr sz="1200"/>
            </a:lvl1pPr>
          </a:lstStyle>
          <a:p>
            <a:endParaRPr lang="es-EC"/>
          </a:p>
        </p:txBody>
      </p:sp>
      <p:sp>
        <p:nvSpPr>
          <p:cNvPr id="5" name="4 Marcador de número de diapositiva"/>
          <p:cNvSpPr>
            <a:spLocks noGrp="1"/>
          </p:cNvSpPr>
          <p:nvPr>
            <p:ph type="sldNum" sz="quarter" idx="3"/>
          </p:nvPr>
        </p:nvSpPr>
        <p:spPr>
          <a:xfrm>
            <a:off x="3884613" y="9226531"/>
            <a:ext cx="2971800" cy="485696"/>
          </a:xfrm>
          <a:prstGeom prst="rect">
            <a:avLst/>
          </a:prstGeom>
        </p:spPr>
        <p:txBody>
          <a:bodyPr vert="horz" lIns="91429" tIns="45715" rIns="91429" bIns="45715" rtlCol="0" anchor="b"/>
          <a:lstStyle>
            <a:lvl1pPr algn="r">
              <a:defRPr sz="1200"/>
            </a:lvl1pPr>
          </a:lstStyle>
          <a:p>
            <a:fld id="{02D734FB-F185-4559-AB94-D0DC8848F15D}" type="slidenum">
              <a:rPr lang="es-EC" smtClean="0"/>
              <a:t>‹Nº›</a:t>
            </a:fld>
            <a:endParaRPr lang="es-EC"/>
          </a:p>
        </p:txBody>
      </p:sp>
    </p:spTree>
    <p:extLst>
      <p:ext uri="{BB962C8B-B14F-4D97-AF65-F5344CB8AC3E}">
        <p14:creationId xmlns:p14="http://schemas.microsoft.com/office/powerpoint/2010/main" val="28963258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85696"/>
          </a:xfrm>
          <a:prstGeom prst="rect">
            <a:avLst/>
          </a:prstGeom>
        </p:spPr>
        <p:txBody>
          <a:bodyPr vert="horz" lIns="91429" tIns="45715" rIns="91429" bIns="45715" rtlCol="0"/>
          <a:lstStyle>
            <a:lvl1pPr algn="l">
              <a:defRPr sz="1200"/>
            </a:lvl1pPr>
          </a:lstStyle>
          <a:p>
            <a:endParaRPr lang="es-ES"/>
          </a:p>
        </p:txBody>
      </p:sp>
      <p:sp>
        <p:nvSpPr>
          <p:cNvPr id="3" name="2 Marcador de fecha"/>
          <p:cNvSpPr>
            <a:spLocks noGrp="1"/>
          </p:cNvSpPr>
          <p:nvPr>
            <p:ph type="dt" idx="1"/>
          </p:nvPr>
        </p:nvSpPr>
        <p:spPr>
          <a:xfrm>
            <a:off x="3884613" y="0"/>
            <a:ext cx="2971800" cy="485696"/>
          </a:xfrm>
          <a:prstGeom prst="rect">
            <a:avLst/>
          </a:prstGeom>
        </p:spPr>
        <p:txBody>
          <a:bodyPr vert="horz" lIns="91429" tIns="45715" rIns="91429" bIns="45715" rtlCol="0"/>
          <a:lstStyle>
            <a:lvl1pPr algn="r">
              <a:defRPr sz="1200"/>
            </a:lvl1pPr>
          </a:lstStyle>
          <a:p>
            <a:fld id="{06BF91C5-8970-4F13-9192-570FE9C54202}" type="datetimeFigureOut">
              <a:rPr lang="es-ES" smtClean="0"/>
              <a:pPr/>
              <a:t>23/08/2011</a:t>
            </a:fld>
            <a:endParaRPr lang="es-ES"/>
          </a:p>
        </p:txBody>
      </p:sp>
      <p:sp>
        <p:nvSpPr>
          <p:cNvPr id="4" name="3 Marcador de imagen de diapositiva"/>
          <p:cNvSpPr>
            <a:spLocks noGrp="1" noRot="1" noChangeAspect="1"/>
          </p:cNvSpPr>
          <p:nvPr>
            <p:ph type="sldImg" idx="2"/>
          </p:nvPr>
        </p:nvSpPr>
        <p:spPr>
          <a:xfrm>
            <a:off x="2062163" y="728663"/>
            <a:ext cx="2733675" cy="3643312"/>
          </a:xfrm>
          <a:prstGeom prst="rect">
            <a:avLst/>
          </a:prstGeom>
          <a:noFill/>
          <a:ln w="12700">
            <a:solidFill>
              <a:prstClr val="black"/>
            </a:solidFill>
          </a:ln>
        </p:spPr>
        <p:txBody>
          <a:bodyPr vert="horz" lIns="91429" tIns="45715" rIns="91429" bIns="45715" rtlCol="0" anchor="ctr"/>
          <a:lstStyle/>
          <a:p>
            <a:endParaRPr lang="es-ES"/>
          </a:p>
        </p:txBody>
      </p:sp>
      <p:sp>
        <p:nvSpPr>
          <p:cNvPr id="5" name="4 Marcador de notas"/>
          <p:cNvSpPr>
            <a:spLocks noGrp="1"/>
          </p:cNvSpPr>
          <p:nvPr>
            <p:ph type="body" sz="quarter" idx="3"/>
          </p:nvPr>
        </p:nvSpPr>
        <p:spPr>
          <a:xfrm>
            <a:off x="685800" y="4614110"/>
            <a:ext cx="5486400" cy="4371261"/>
          </a:xfrm>
          <a:prstGeom prst="rect">
            <a:avLst/>
          </a:prstGeom>
        </p:spPr>
        <p:txBody>
          <a:bodyPr vert="horz" lIns="91429" tIns="45715" rIns="91429" bIns="45715"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226531"/>
            <a:ext cx="2971800" cy="485696"/>
          </a:xfrm>
          <a:prstGeom prst="rect">
            <a:avLst/>
          </a:prstGeom>
        </p:spPr>
        <p:txBody>
          <a:bodyPr vert="horz" lIns="91429" tIns="45715" rIns="91429" bIns="45715"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9226531"/>
            <a:ext cx="2971800" cy="485696"/>
          </a:xfrm>
          <a:prstGeom prst="rect">
            <a:avLst/>
          </a:prstGeom>
        </p:spPr>
        <p:txBody>
          <a:bodyPr vert="horz" lIns="91429" tIns="45715" rIns="91429" bIns="45715" rtlCol="0" anchor="b"/>
          <a:lstStyle>
            <a:lvl1pPr algn="r">
              <a:defRPr sz="1200"/>
            </a:lvl1pPr>
          </a:lstStyle>
          <a:p>
            <a:fld id="{26A2FAC4-8872-4CBB-A040-91C1BDE49CB4}" type="slidenum">
              <a:rPr lang="es-ES" smtClean="0"/>
              <a:pPr/>
              <a:t>‹Nº›</a:t>
            </a:fld>
            <a:endParaRPr lang="es-ES"/>
          </a:p>
        </p:txBody>
      </p:sp>
    </p:spTree>
    <p:extLst>
      <p:ext uri="{BB962C8B-B14F-4D97-AF65-F5344CB8AC3E}">
        <p14:creationId xmlns:p14="http://schemas.microsoft.com/office/powerpoint/2010/main" val="3847935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062163" y="728663"/>
            <a:ext cx="2733675" cy="3643312"/>
          </a:xfrm>
        </p:spPr>
      </p:sp>
      <p:sp>
        <p:nvSpPr>
          <p:cNvPr id="3" name="2 Marcador de notas"/>
          <p:cNvSpPr>
            <a:spLocks noGrp="1"/>
          </p:cNvSpPr>
          <p:nvPr>
            <p:ph type="body" idx="1"/>
          </p:nvPr>
        </p:nvSpPr>
        <p:spPr/>
        <p:txBody>
          <a:bodyPr/>
          <a:lstStyle/>
          <a:p>
            <a:endParaRPr lang="es-EC"/>
          </a:p>
        </p:txBody>
      </p:sp>
      <p:sp>
        <p:nvSpPr>
          <p:cNvPr id="4" name="3 Marcador de número de diapositiva"/>
          <p:cNvSpPr>
            <a:spLocks noGrp="1"/>
          </p:cNvSpPr>
          <p:nvPr>
            <p:ph type="sldNum" sz="quarter" idx="10"/>
          </p:nvPr>
        </p:nvSpPr>
        <p:spPr/>
        <p:txBody>
          <a:bodyPr/>
          <a:lstStyle/>
          <a:p>
            <a:fld id="{26A2FAC4-8872-4CBB-A040-91C1BDE49CB4}" type="slidenum">
              <a:rPr lang="es-ES" smtClean="0"/>
              <a:pPr/>
              <a:t>1</a:t>
            </a:fld>
            <a:endParaRPr lang="es-ES"/>
          </a:p>
        </p:txBody>
      </p:sp>
    </p:spTree>
    <p:extLst>
      <p:ext uri="{BB962C8B-B14F-4D97-AF65-F5344CB8AC3E}">
        <p14:creationId xmlns:p14="http://schemas.microsoft.com/office/powerpoint/2010/main" val="1057452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062163" y="728663"/>
            <a:ext cx="2733675" cy="3643312"/>
          </a:xfrm>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6A2FAC4-8872-4CBB-A040-91C1BDE49CB4}" type="slidenum">
              <a:rPr lang="es-ES" smtClean="0"/>
              <a:pPr/>
              <a:t>87</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1714500" y="4165600"/>
            <a:ext cx="4629150" cy="2525816"/>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1714500" y="6671096"/>
            <a:ext cx="4629150" cy="18288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5156716" y="1676588"/>
            <a:ext cx="3048000" cy="285750"/>
          </a:xfrm>
        </p:spPr>
        <p:txBody>
          <a:bodyPr/>
          <a:lstStyle/>
          <a:p>
            <a:fld id="{EA620958-5285-4786-92AB-08F3AFA3F51E}" type="datetimeFigureOut">
              <a:rPr lang="es-ES" smtClean="0"/>
              <a:pPr/>
              <a:t>23/08/2011</a:t>
            </a:fld>
            <a:endParaRPr lang="es-ES"/>
          </a:p>
        </p:txBody>
      </p:sp>
      <p:sp>
        <p:nvSpPr>
          <p:cNvPr id="17" name="16 Marcador de pie de página"/>
          <p:cNvSpPr>
            <a:spLocks noGrp="1"/>
          </p:cNvSpPr>
          <p:nvPr>
            <p:ph type="ftr" sz="quarter" idx="11"/>
          </p:nvPr>
        </p:nvSpPr>
        <p:spPr bwMode="auto">
          <a:xfrm rot="5400000">
            <a:off x="4241152" y="5687573"/>
            <a:ext cx="4876800" cy="288036"/>
          </a:xfrm>
        </p:spPr>
        <p:txBody>
          <a:bodyPr/>
          <a:lstStyle/>
          <a:p>
            <a:endParaRPr lang="es-ES"/>
          </a:p>
        </p:txBody>
      </p:sp>
      <p:sp>
        <p:nvSpPr>
          <p:cNvPr id="10" name="9 Rectángulo"/>
          <p:cNvSpPr/>
          <p:nvPr/>
        </p:nvSpPr>
        <p:spPr bwMode="auto">
          <a:xfrm>
            <a:off x="285750" y="0"/>
            <a:ext cx="457200" cy="9144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07252" y="0"/>
            <a:ext cx="78498" cy="9144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742950" y="0"/>
            <a:ext cx="136404" cy="9144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855990" y="0"/>
            <a:ext cx="172710" cy="9144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79758" y="0"/>
            <a:ext cx="0" cy="9144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685800" y="0"/>
            <a:ext cx="0" cy="9144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640584" y="0"/>
            <a:ext cx="0" cy="9144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294980" y="0"/>
            <a:ext cx="0" cy="9144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00100" y="0"/>
            <a:ext cx="0" cy="9144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6835392" y="0"/>
            <a:ext cx="0" cy="9144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914400" y="0"/>
            <a:ext cx="57150" cy="9144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457200" y="4572000"/>
            <a:ext cx="971550" cy="17272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982224" y="6489003"/>
            <a:ext cx="481068" cy="855232"/>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818310" y="7334176"/>
            <a:ext cx="102870" cy="18288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248156" y="7717536"/>
            <a:ext cx="205740" cy="3657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428750" y="5994400"/>
            <a:ext cx="274320" cy="48768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994158" y="6571603"/>
            <a:ext cx="457200" cy="690032"/>
          </a:xfrm>
        </p:spPr>
        <p:txBody>
          <a:bodyPr/>
          <a:lstStyle/>
          <a:p>
            <a:fld id="{564A0CE1-A8CA-42B0-97F9-CAB7A3137D4E}"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A620958-5285-4786-92AB-08F3AFA3F51E}" type="datetimeFigureOut">
              <a:rPr lang="es-ES" smtClean="0"/>
              <a:pPr/>
              <a:t>23/08/2011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4A0CE1-A8CA-42B0-97F9-CAB7A3137D4E}"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186"/>
            <a:ext cx="1257300" cy="780203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342900" y="366185"/>
            <a:ext cx="4514850" cy="780203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A620958-5285-4786-92AB-08F3AFA3F51E}" type="datetimeFigureOut">
              <a:rPr lang="es-ES" smtClean="0"/>
              <a:pPr/>
              <a:t>23/08/2011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564A0CE1-A8CA-42B0-97F9-CAB7A3137D4E}"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342900" y="2133600"/>
            <a:ext cx="5600700" cy="6498336"/>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EA620958-5285-4786-92AB-08F3AFA3F51E}" type="datetimeFigureOut">
              <a:rPr lang="es-ES" smtClean="0"/>
              <a:pPr/>
              <a:t>23/08/2011</a:t>
            </a:fld>
            <a:endParaRPr lang="es-ES"/>
          </a:p>
        </p:txBody>
      </p:sp>
      <p:sp>
        <p:nvSpPr>
          <p:cNvPr id="9" name="8 Marcador de número de diapositiva"/>
          <p:cNvSpPr>
            <a:spLocks noGrp="1"/>
          </p:cNvSpPr>
          <p:nvPr>
            <p:ph type="sldNum" sz="quarter" idx="15"/>
          </p:nvPr>
        </p:nvSpPr>
        <p:spPr/>
        <p:txBody>
          <a:bodyPr rtlCol="0"/>
          <a:lstStyle/>
          <a:p>
            <a:fld id="{564A0CE1-A8CA-42B0-97F9-CAB7A3137D4E}"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714500" y="3860800"/>
            <a:ext cx="4629150" cy="273812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714500" y="6680200"/>
            <a:ext cx="4629150" cy="18288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5155692" y="1671701"/>
            <a:ext cx="3048000" cy="285750"/>
          </a:xfrm>
        </p:spPr>
        <p:txBody>
          <a:bodyPr/>
          <a:lstStyle/>
          <a:p>
            <a:fld id="{EA620958-5285-4786-92AB-08F3AFA3F51E}" type="datetimeFigureOut">
              <a:rPr lang="es-ES" smtClean="0"/>
              <a:pPr/>
              <a:t>23/08/2011</a:t>
            </a:fld>
            <a:endParaRPr lang="es-ES"/>
          </a:p>
        </p:txBody>
      </p:sp>
      <p:sp>
        <p:nvSpPr>
          <p:cNvPr id="5" name="4 Marcador de pie de página"/>
          <p:cNvSpPr>
            <a:spLocks noGrp="1"/>
          </p:cNvSpPr>
          <p:nvPr>
            <p:ph type="ftr" sz="quarter" idx="11"/>
          </p:nvPr>
        </p:nvSpPr>
        <p:spPr bwMode="auto">
          <a:xfrm rot="5400000">
            <a:off x="4241292" y="5683758"/>
            <a:ext cx="4876800" cy="288036"/>
          </a:xfrm>
        </p:spPr>
        <p:txBody>
          <a:bodyPr/>
          <a:lstStyle/>
          <a:p>
            <a:endParaRPr lang="es-ES"/>
          </a:p>
        </p:txBody>
      </p:sp>
      <p:sp>
        <p:nvSpPr>
          <p:cNvPr id="9" name="8 Rectángulo"/>
          <p:cNvSpPr/>
          <p:nvPr/>
        </p:nvSpPr>
        <p:spPr bwMode="auto">
          <a:xfrm>
            <a:off x="285750" y="0"/>
            <a:ext cx="457200" cy="9144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07252" y="0"/>
            <a:ext cx="78498" cy="9144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742950" y="0"/>
            <a:ext cx="136404" cy="9144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855990" y="0"/>
            <a:ext cx="172710" cy="9144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79758" y="0"/>
            <a:ext cx="0" cy="9144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685800" y="0"/>
            <a:ext cx="0" cy="9144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640584" y="0"/>
            <a:ext cx="0" cy="9144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294980" y="0"/>
            <a:ext cx="0" cy="9144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800100" y="0"/>
            <a:ext cx="0" cy="9144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914400" y="0"/>
            <a:ext cx="57150" cy="9144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457200" y="4572000"/>
            <a:ext cx="971550" cy="17272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993528" y="6489003"/>
            <a:ext cx="481068" cy="855232"/>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818310" y="7334176"/>
            <a:ext cx="102870" cy="18288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248156" y="7721600"/>
            <a:ext cx="205740" cy="3657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409280" y="5973184"/>
            <a:ext cx="274320" cy="48768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6823458" y="0"/>
            <a:ext cx="0" cy="9144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005462" y="6571603"/>
            <a:ext cx="457200" cy="690032"/>
          </a:xfrm>
        </p:spPr>
        <p:txBody>
          <a:bodyPr/>
          <a:lstStyle/>
          <a:p>
            <a:fld id="{564A0CE1-A8CA-42B0-97F9-CAB7A3137D4E}"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EA620958-5285-4786-92AB-08F3AFA3F51E}" type="datetimeFigureOut">
              <a:rPr lang="es-ES" smtClean="0"/>
              <a:pPr/>
              <a:t>23/08/2011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564A0CE1-A8CA-42B0-97F9-CAB7A3137D4E}" type="slidenum">
              <a:rPr lang="es-ES" smtClean="0"/>
              <a:pPr/>
              <a:t>‹Nº›</a:t>
            </a:fld>
            <a:endParaRPr lang="es-ES"/>
          </a:p>
        </p:txBody>
      </p:sp>
      <p:sp>
        <p:nvSpPr>
          <p:cNvPr id="9" name="8 Marcador de contenido"/>
          <p:cNvSpPr>
            <a:spLocks noGrp="1"/>
          </p:cNvSpPr>
          <p:nvPr>
            <p:ph sz="quarter" idx="1"/>
          </p:nvPr>
        </p:nvSpPr>
        <p:spPr>
          <a:xfrm>
            <a:off x="342900" y="2133600"/>
            <a:ext cx="2743200" cy="6096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3202686" y="2133600"/>
            <a:ext cx="2743200" cy="6096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4067"/>
            <a:ext cx="5657850" cy="1524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EA620958-5285-4786-92AB-08F3AFA3F51E}" type="datetimeFigureOut">
              <a:rPr lang="es-ES" smtClean="0"/>
              <a:pPr/>
              <a:t>23/08/2011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564A0CE1-A8CA-42B0-97F9-CAB7A3137D4E}" type="slidenum">
              <a:rPr lang="es-ES" smtClean="0"/>
              <a:pPr/>
              <a:t>‹Nº›</a:t>
            </a:fld>
            <a:endParaRPr lang="es-ES"/>
          </a:p>
        </p:txBody>
      </p:sp>
      <p:sp>
        <p:nvSpPr>
          <p:cNvPr id="11" name="10 Marcador de contenido"/>
          <p:cNvSpPr>
            <a:spLocks noGrp="1"/>
          </p:cNvSpPr>
          <p:nvPr>
            <p:ph sz="quarter" idx="2"/>
          </p:nvPr>
        </p:nvSpPr>
        <p:spPr>
          <a:xfrm>
            <a:off x="342900" y="3149600"/>
            <a:ext cx="2743200" cy="5181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3278981" y="3149600"/>
            <a:ext cx="2743200" cy="5181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342900" y="2092960"/>
            <a:ext cx="2743200" cy="877824"/>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3257550" y="2092960"/>
            <a:ext cx="2743200" cy="877824"/>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EA620958-5285-4786-92AB-08F3AFA3F51E}" type="datetimeFigureOut">
              <a:rPr lang="es-ES" smtClean="0"/>
              <a:pPr/>
              <a:t>23/08/2011</a:t>
            </a:fld>
            <a:endParaRPr lang="es-ES"/>
          </a:p>
        </p:txBody>
      </p:sp>
      <p:sp>
        <p:nvSpPr>
          <p:cNvPr id="7" name="6 Marcador de número de diapositiva"/>
          <p:cNvSpPr>
            <a:spLocks noGrp="1"/>
          </p:cNvSpPr>
          <p:nvPr>
            <p:ph type="sldNum" sz="quarter" idx="11"/>
          </p:nvPr>
        </p:nvSpPr>
        <p:spPr/>
        <p:txBody>
          <a:bodyPr rtlCol="0"/>
          <a:lstStyle/>
          <a:p>
            <a:fld id="{564A0CE1-A8CA-42B0-97F9-CAB7A3137D4E}"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A620958-5285-4786-92AB-08F3AFA3F51E}" type="datetimeFigureOut">
              <a:rPr lang="es-ES" smtClean="0"/>
              <a:pPr/>
              <a:t>23/08/2011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564A0CE1-A8CA-42B0-97F9-CAB7A3137D4E}"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6572250" y="0"/>
            <a:ext cx="0" cy="9144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688658" y="4400550"/>
            <a:ext cx="8412480" cy="3429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109210" y="365760"/>
            <a:ext cx="1145286" cy="664464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4686300" y="0"/>
            <a:ext cx="0" cy="9144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4644222" y="0"/>
            <a:ext cx="0" cy="9144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6743700" y="0"/>
            <a:ext cx="0" cy="9144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6629400" y="0"/>
            <a:ext cx="228600" cy="9144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6686550" y="0"/>
            <a:ext cx="0" cy="9144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6117336" y="7620000"/>
            <a:ext cx="411480" cy="73152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228600" y="365760"/>
            <a:ext cx="4229100" cy="843686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EA620958-5285-4786-92AB-08F3AFA3F51E}" type="datetimeFigureOut">
              <a:rPr lang="es-ES" smtClean="0"/>
              <a:pPr/>
              <a:t>23/08/2011</a:t>
            </a:fld>
            <a:endParaRPr lang="es-ES"/>
          </a:p>
        </p:txBody>
      </p:sp>
      <p:sp>
        <p:nvSpPr>
          <p:cNvPr id="22" name="21 Marcador de número de diapositiva"/>
          <p:cNvSpPr>
            <a:spLocks noGrp="1"/>
          </p:cNvSpPr>
          <p:nvPr>
            <p:ph type="sldNum" sz="quarter" idx="15"/>
          </p:nvPr>
        </p:nvSpPr>
        <p:spPr/>
        <p:txBody>
          <a:bodyPr rtlCol="0"/>
          <a:lstStyle/>
          <a:p>
            <a:fld id="{564A0CE1-A8CA-42B0-97F9-CAB7A3137D4E}"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6572250" y="0"/>
            <a:ext cx="0" cy="9144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6117336" y="7620000"/>
            <a:ext cx="411480" cy="73152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672370" y="4400550"/>
            <a:ext cx="8412480" cy="3429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4629150" cy="9144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074349" y="353060"/>
            <a:ext cx="1143000" cy="6608064"/>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6743700" y="0"/>
            <a:ext cx="0" cy="9144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6629400" y="0"/>
            <a:ext cx="228600" cy="9144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6686550" y="0"/>
            <a:ext cx="0" cy="9144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4686300" y="0"/>
            <a:ext cx="0" cy="9144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4644222" y="0"/>
            <a:ext cx="0" cy="9144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EA620958-5285-4786-92AB-08F3AFA3F51E}" type="datetimeFigureOut">
              <a:rPr lang="es-ES" smtClean="0"/>
              <a:pPr/>
              <a:t>23/08/2011</a:t>
            </a:fld>
            <a:endParaRPr lang="es-ES"/>
          </a:p>
        </p:txBody>
      </p:sp>
      <p:sp>
        <p:nvSpPr>
          <p:cNvPr id="18" name="17 Marcador de número de diapositiva"/>
          <p:cNvSpPr>
            <a:spLocks noGrp="1"/>
          </p:cNvSpPr>
          <p:nvPr>
            <p:ph type="sldNum" sz="quarter" idx="11"/>
          </p:nvPr>
        </p:nvSpPr>
        <p:spPr/>
        <p:txBody>
          <a:bodyPr rtlCol="0"/>
          <a:lstStyle/>
          <a:p>
            <a:fld id="{564A0CE1-A8CA-42B0-97F9-CAB7A3137D4E}"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6572250" y="0"/>
            <a:ext cx="0" cy="9144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342900" y="366184"/>
            <a:ext cx="5600700" cy="1524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42900" y="2133600"/>
            <a:ext cx="5600700" cy="6498336"/>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5105400" y="1554482"/>
            <a:ext cx="2682240" cy="288036"/>
          </a:xfrm>
          <a:prstGeom prst="rect">
            <a:avLst/>
          </a:prstGeom>
        </p:spPr>
        <p:txBody>
          <a:bodyPr vert="horz" anchor="ctr" anchorCtr="0"/>
          <a:lstStyle>
            <a:lvl1pPr algn="r" eaLnBrk="1" latinLnBrk="0" hangingPunct="1">
              <a:defRPr kumimoji="0" sz="1200">
                <a:solidFill>
                  <a:schemeClr val="tx2"/>
                </a:solidFill>
              </a:defRPr>
            </a:lvl1pPr>
          </a:lstStyle>
          <a:p>
            <a:fld id="{EA620958-5285-4786-92AB-08F3AFA3F51E}" type="datetimeFigureOut">
              <a:rPr lang="es-ES" smtClean="0"/>
              <a:pPr/>
              <a:t>23/08/2011</a:t>
            </a:fld>
            <a:endParaRPr lang="es-ES"/>
          </a:p>
        </p:txBody>
      </p:sp>
      <p:sp>
        <p:nvSpPr>
          <p:cNvPr id="3" name="2 Marcador de pie de página"/>
          <p:cNvSpPr>
            <a:spLocks noGrp="1"/>
          </p:cNvSpPr>
          <p:nvPr>
            <p:ph type="ftr" sz="quarter" idx="3"/>
          </p:nvPr>
        </p:nvSpPr>
        <p:spPr>
          <a:xfrm rot="5400000">
            <a:off x="4309190" y="5089667"/>
            <a:ext cx="4267200" cy="27432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57150" y="0"/>
            <a:ext cx="0" cy="9144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6743700" y="0"/>
            <a:ext cx="0" cy="9144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6629400" y="0"/>
            <a:ext cx="228600" cy="9144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6686550" y="0"/>
            <a:ext cx="0" cy="9144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6117336" y="7620000"/>
            <a:ext cx="411480" cy="73152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6096762" y="7645400"/>
            <a:ext cx="457200" cy="694944"/>
          </a:xfrm>
          <a:prstGeom prst="rect">
            <a:avLst/>
          </a:prstGeom>
        </p:spPr>
        <p:txBody>
          <a:bodyPr vert="horz" anchor="ctr"/>
          <a:lstStyle>
            <a:lvl1pPr algn="ctr" eaLnBrk="1" latinLnBrk="0" hangingPunct="1">
              <a:defRPr kumimoji="0" sz="1400" b="1">
                <a:solidFill>
                  <a:srgbClr val="FFFFFF"/>
                </a:solidFill>
              </a:defRPr>
            </a:lvl1pPr>
          </a:lstStyle>
          <a:p>
            <a:fld id="{564A0CE1-A8CA-42B0-97F9-CAB7A3137D4E}"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1268760" y="1547664"/>
            <a:ext cx="5013544" cy="1938992"/>
          </a:xfrm>
          <a:prstGeom prst="rect">
            <a:avLst/>
          </a:prstGeom>
          <a:noFill/>
        </p:spPr>
        <p:txBody>
          <a:bodyPr wrap="square" lIns="91440" tIns="45720" rIns="91440" bIns="45720">
            <a:spAutoFit/>
          </a:bodyPr>
          <a:lstStyle/>
          <a:p>
            <a:pPr algn="ctr"/>
            <a:r>
              <a:rPr lang="es-ES" sz="4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rPr>
              <a:t>ESTUDIOS SOCIALES</a:t>
            </a:r>
          </a:p>
          <a:p>
            <a:pPr algn="r"/>
            <a:r>
              <a:rPr lang="es-ES" sz="4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Arial" pitchFamily="34" charset="0"/>
                <a:cs typeface="Arial" pitchFamily="34" charset="0"/>
              </a:rPr>
              <a:t> </a:t>
            </a:r>
            <a:endParaRPr lang="es-ES" sz="4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1" name="10 Rectángulo"/>
          <p:cNvSpPr/>
          <p:nvPr/>
        </p:nvSpPr>
        <p:spPr>
          <a:xfrm>
            <a:off x="1265337" y="6948264"/>
            <a:ext cx="5572164" cy="707886"/>
          </a:xfrm>
          <a:prstGeom prst="rect">
            <a:avLst/>
          </a:prstGeom>
          <a:noFill/>
        </p:spPr>
        <p:txBody>
          <a:bodyPr wrap="square" lIns="91440" tIns="45720" rIns="91440" bIns="45720">
            <a:spAutoFit/>
          </a:bodyPr>
          <a:lstStyle/>
          <a:p>
            <a:pPr algn="ctr"/>
            <a:r>
              <a:rPr lang="es-ES" sz="20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PROFESOR: ING.FRANKLIN VILLACRESE </a:t>
            </a:r>
            <a:endParaRPr lang="es-ES" sz="20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3" name="12 Rectángulo"/>
          <p:cNvSpPr/>
          <p:nvPr/>
        </p:nvSpPr>
        <p:spPr>
          <a:xfrm>
            <a:off x="1124744" y="4000497"/>
            <a:ext cx="5813261" cy="1384995"/>
          </a:xfrm>
          <a:prstGeom prst="rect">
            <a:avLst/>
          </a:prstGeom>
          <a:noFill/>
        </p:spPr>
        <p:txBody>
          <a:bodyPr wrap="square" lIns="91440" tIns="45720" rIns="91440" bIns="45720">
            <a:spAutoFit/>
          </a:bodyPr>
          <a:lstStyle/>
          <a:p>
            <a:pPr algn="ctr"/>
            <a:r>
              <a:rPr lang="es-E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PRESIDENTES CONSTITUCIONALES </a:t>
            </a:r>
          </a:p>
          <a:p>
            <a:pPr algn="ctr"/>
            <a:r>
              <a:rPr lang="es-ES" sz="28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DEL ECUADOR </a:t>
            </a:r>
            <a:endParaRPr lang="es-ES" sz="28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0712" y="1670764"/>
            <a:ext cx="6215106" cy="6494085"/>
          </a:xfrm>
          <a:prstGeom prst="rect">
            <a:avLst/>
          </a:prstGeom>
          <a:noFill/>
        </p:spPr>
        <p:txBody>
          <a:bodyPr wrap="square" rtlCol="0">
            <a:spAutoFit/>
          </a:bodyPr>
          <a:lstStyle/>
          <a:p>
            <a:pPr algn="just"/>
            <a:r>
              <a:rPr lang="es-ES" sz="1600" b="1" dirty="0" smtClean="0"/>
              <a:t>Administración</a:t>
            </a:r>
            <a:r>
              <a:rPr lang="es-ES" sz="1600" dirty="0" smtClean="0"/>
              <a:t>.- Jefe Supremo en Guayaquil: marzo de 1850- Jefe Supremo en Quito: Junio de 1850- Presidente Constitucional del 26 de febrero de 1851 al 13 de septiembre de 1851. </a:t>
            </a:r>
          </a:p>
          <a:p>
            <a:pPr algn="just"/>
            <a:endParaRPr lang="es-ES" sz="1600" dirty="0" smtClean="0"/>
          </a:p>
          <a:p>
            <a:pPr algn="just"/>
            <a:r>
              <a:rPr lang="es-ES" sz="1600" b="1" dirty="0" smtClean="0"/>
              <a:t>Datos.- </a:t>
            </a:r>
            <a:r>
              <a:rPr lang="es-ES" sz="1600" dirty="0" smtClean="0"/>
              <a:t>Noboa fue un hombre recto, honorable y pacífico. </a:t>
            </a:r>
          </a:p>
          <a:p>
            <a:pPr algn="just"/>
            <a:r>
              <a:rPr lang="es-ES" sz="1600" dirty="0" smtClean="0"/>
              <a:t>Durante su administración dio albergue a las PP. Jesuitas que fueron desterrados de Colombia; ocurrió la beatificación de la Heroína Mariana de Jesús "Azucena de Quito". </a:t>
            </a:r>
          </a:p>
          <a:p>
            <a:pPr algn="just"/>
            <a:endParaRPr lang="es-ES" sz="1600" dirty="0" smtClean="0"/>
          </a:p>
          <a:p>
            <a:pPr algn="just"/>
            <a:r>
              <a:rPr lang="es-ES" sz="1600" b="1" dirty="0" smtClean="0"/>
              <a:t>Datos</a:t>
            </a:r>
            <a:r>
              <a:rPr lang="es-ES" sz="1600" dirty="0" smtClean="0"/>
              <a:t> </a:t>
            </a:r>
          </a:p>
          <a:p>
            <a:pPr algn="just"/>
            <a:r>
              <a:rPr lang="es-ES" sz="1600" dirty="0" smtClean="0"/>
              <a:t>Fue designado presidente por la V Asamblea Nacional Constituyente, con 23 votos contra 6 de su contrincante, el 25 de febrero de 1851. Los ministros designados por el Presidente fueron entre otros, Roberto </a:t>
            </a:r>
            <a:r>
              <a:rPr lang="es-ES" sz="1600" dirty="0" err="1" smtClean="0"/>
              <a:t>Ascázubi</a:t>
            </a:r>
            <a:r>
              <a:rPr lang="es-ES" sz="1600" dirty="0" smtClean="0"/>
              <a:t>, José María Urbina; pero renunciaron, Urbina fue nombrado Jefe de guarnición de Guayaquil; en julio éste dejó ver su propósito de derrocar a Noboa, entonces viajó a Guayaquil para hablar con Urbina, pero éste ordenó al general Robles tomar preso al mandatario y trasladarlo de inmediato a un barco anclado en el puerto. Noboa fue apresado en la misma lancha en la que viajaba a Guayaquil, el 17 de julio fue trasladado a Chile en un barco contratado para el efecto; acto seguido Urbina se hizo proclamar Jefe Supremo. Así el incauto Noboa, cayó en la trampa del traidor Urbina. </a:t>
            </a:r>
          </a:p>
          <a:p>
            <a:pPr algn="just"/>
            <a:endParaRPr lang="es-ES" sz="1600" dirty="0"/>
          </a:p>
        </p:txBody>
      </p:sp>
      <p:pic>
        <p:nvPicPr>
          <p:cNvPr id="21506" name="Picture 2"/>
          <p:cNvPicPr>
            <a:picLocks noChangeAspect="1" noChangeArrowheads="1"/>
          </p:cNvPicPr>
          <p:nvPr/>
        </p:nvPicPr>
        <p:blipFill>
          <a:blip r:embed="rId2"/>
          <a:srcRect/>
          <a:stretch>
            <a:fillRect/>
          </a:stretch>
        </p:blipFill>
        <p:spPr bwMode="auto">
          <a:xfrm>
            <a:off x="332657" y="146785"/>
            <a:ext cx="1368152" cy="1523979"/>
          </a:xfrm>
          <a:prstGeom prst="rect">
            <a:avLst/>
          </a:prstGeom>
          <a:noFill/>
          <a:ln w="9525">
            <a:noFill/>
            <a:miter lim="800000"/>
            <a:headEnd/>
            <a:tailEnd/>
          </a:ln>
          <a:effectLst/>
        </p:spPr>
      </p:pic>
      <p:sp>
        <p:nvSpPr>
          <p:cNvPr id="5" name="4 CuadroTexto"/>
          <p:cNvSpPr txBox="1"/>
          <p:nvPr/>
        </p:nvSpPr>
        <p:spPr>
          <a:xfrm>
            <a:off x="1916832" y="438824"/>
            <a:ext cx="3348846" cy="646331"/>
          </a:xfrm>
          <a:prstGeom prst="rect">
            <a:avLst/>
          </a:prstGeom>
          <a:noFill/>
        </p:spPr>
        <p:txBody>
          <a:bodyPr wrap="square" rtlCol="0">
            <a:spAutoFit/>
          </a:bodyPr>
          <a:lstStyle/>
          <a:p>
            <a:r>
              <a:rPr lang="es-ES" dirty="0" smtClean="0"/>
              <a:t>DIEGO NOBOA Y ARTETA </a:t>
            </a:r>
          </a:p>
          <a:p>
            <a:endParaRPr lang="es-E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srcRect b="49367"/>
          <a:stretch>
            <a:fillRect/>
          </a:stretch>
        </p:blipFill>
        <p:spPr bwMode="auto">
          <a:xfrm>
            <a:off x="375026" y="179512"/>
            <a:ext cx="1178727" cy="1534968"/>
          </a:xfrm>
          <a:prstGeom prst="rect">
            <a:avLst/>
          </a:prstGeom>
          <a:noFill/>
          <a:ln w="9525">
            <a:noFill/>
            <a:miter lim="800000"/>
            <a:headEnd/>
            <a:tailEnd/>
          </a:ln>
          <a:effectLst/>
        </p:spPr>
      </p:pic>
      <p:sp>
        <p:nvSpPr>
          <p:cNvPr id="3" name="2 Rectángulo"/>
          <p:cNvSpPr/>
          <p:nvPr/>
        </p:nvSpPr>
        <p:spPr>
          <a:xfrm>
            <a:off x="375026" y="1714480"/>
            <a:ext cx="6078310" cy="7478970"/>
          </a:xfrm>
          <a:prstGeom prst="rect">
            <a:avLst/>
          </a:prstGeom>
        </p:spPr>
        <p:txBody>
          <a:bodyPr wrap="square">
            <a:spAutoFit/>
          </a:bodyPr>
          <a:lstStyle/>
          <a:p>
            <a:pPr algn="just"/>
            <a:r>
              <a:rPr lang="es-ES" sz="1600" b="1" dirty="0" smtClean="0"/>
              <a:t>Administración</a:t>
            </a:r>
            <a:r>
              <a:rPr lang="es-ES" sz="1600" dirty="0" smtClean="0"/>
              <a:t>.- Presidente Constitucional: Del 10 de agosto </a:t>
            </a:r>
          </a:p>
          <a:p>
            <a:pPr algn="just"/>
            <a:r>
              <a:rPr lang="es-ES" sz="1600" dirty="0" smtClean="0"/>
              <a:t>de 1992 al 10 de agosto de 1996.</a:t>
            </a:r>
          </a:p>
          <a:p>
            <a:pPr algn="just"/>
            <a:r>
              <a:rPr lang="es-ES" sz="1600" dirty="0" smtClean="0"/>
              <a:t> </a:t>
            </a:r>
          </a:p>
          <a:p>
            <a:pPr algn="just"/>
            <a:r>
              <a:rPr lang="es-ES" sz="1600" b="1" dirty="0" smtClean="0"/>
              <a:t>Biografía</a:t>
            </a:r>
            <a:r>
              <a:rPr lang="es-ES" sz="1600" dirty="0" smtClean="0"/>
              <a:t>.- Nació en 1921 en Boston, Estados Unidos, cuando </a:t>
            </a:r>
          </a:p>
          <a:p>
            <a:pPr algn="just"/>
            <a:r>
              <a:rPr lang="es-ES" sz="1600" dirty="0" smtClean="0"/>
              <a:t>su padre cumplía una misión diplomática. Casada con Josefina Villalobos. Hijos: Susana de Paredes, Alicia de </a:t>
            </a:r>
            <a:r>
              <a:rPr lang="es-ES" sz="1600" dirty="0" err="1" smtClean="0"/>
              <a:t>Matehus</a:t>
            </a:r>
            <a:r>
              <a:rPr lang="es-ES" sz="1600" dirty="0" smtClean="0"/>
              <a:t>, Isabel de Barreiro, Cristina de Serrano, Josefina de Iturralde, Sixto Javier, Jorge Ignacio, María Eugenia y Antonio José. </a:t>
            </a:r>
          </a:p>
          <a:p>
            <a:pPr algn="just"/>
            <a:endParaRPr lang="es-ES" sz="1600" dirty="0" smtClean="0"/>
          </a:p>
          <a:p>
            <a:pPr algn="just"/>
            <a:r>
              <a:rPr lang="es-ES" sz="1600" b="1" dirty="0" smtClean="0"/>
              <a:t>Obras</a:t>
            </a:r>
            <a:r>
              <a:rPr lang="es-ES" sz="1600" dirty="0" smtClean="0"/>
              <a:t>.- Continuó las obras que quedaron inconclusas en los gobiernos anteriores, como la carretera Ibarra – San Lorenzo, equipamiento de hospitales, construcción de otras carreteras y caminos vecinales, los estudios para el campeonato futbolístico de la Copa América, en junio y julio de 1993, implementación de la colación escolar. Hoy se está trabajando en las privatizaciones de lagunas instituciones, el proyecto de Ley, se discute en el Congreso Nacional para su aprobación o negativa. </a:t>
            </a:r>
          </a:p>
          <a:p>
            <a:pPr algn="just"/>
            <a:endParaRPr lang="es-ES" sz="1600" dirty="0" smtClean="0"/>
          </a:p>
          <a:p>
            <a:pPr algn="just"/>
            <a:r>
              <a:rPr lang="es-ES" sz="1600" b="1" dirty="0" smtClean="0"/>
              <a:t>Datos</a:t>
            </a:r>
            <a:r>
              <a:rPr lang="es-ES" sz="1600" dirty="0" smtClean="0"/>
              <a:t>.- El paquete de medidas económicas dictadas en septiembre de 1992, golpeó duramente a los hogares ecuatorianos con el alza de los combustibles, vinieron los abusos en los precios de los alimentos y productos de primera necesidad. Inflación y alto costo de vida. Muchos paros como protestas </a:t>
            </a:r>
            <a:r>
              <a:rPr lang="es-ES" sz="1600" dirty="0" err="1" smtClean="0"/>
              <a:t>pofalta</a:t>
            </a:r>
            <a:r>
              <a:rPr lang="es-ES" sz="1600" dirty="0" smtClean="0"/>
              <a:t> de atención gubernamental. Existe un descontento en el pueblo porque no se cumple los ofrecimientos de campaña electoral</a:t>
            </a:r>
          </a:p>
          <a:p>
            <a:pPr algn="just"/>
            <a:endParaRPr lang="es-ES" sz="1600" dirty="0"/>
          </a:p>
        </p:txBody>
      </p:sp>
      <p:sp>
        <p:nvSpPr>
          <p:cNvPr id="4" name="3 Rectángulo"/>
          <p:cNvSpPr/>
          <p:nvPr/>
        </p:nvSpPr>
        <p:spPr>
          <a:xfrm>
            <a:off x="1553753" y="635706"/>
            <a:ext cx="3132589" cy="369332"/>
          </a:xfrm>
          <a:prstGeom prst="rect">
            <a:avLst/>
          </a:prstGeom>
        </p:spPr>
        <p:txBody>
          <a:bodyPr wrap="none">
            <a:spAutoFit/>
          </a:bodyPr>
          <a:lstStyle/>
          <a:p>
            <a:r>
              <a:rPr lang="es-ES" dirty="0" smtClean="0"/>
              <a:t>Arq. Sixto Duran Ballén C.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648" y="1738709"/>
            <a:ext cx="6220617" cy="6494085"/>
          </a:xfrm>
          <a:prstGeom prst="rect">
            <a:avLst/>
          </a:prstGeom>
        </p:spPr>
        <p:txBody>
          <a:bodyPr wrap="square">
            <a:spAutoFit/>
          </a:bodyPr>
          <a:lstStyle/>
          <a:p>
            <a:pPr algn="just"/>
            <a:r>
              <a:rPr lang="es-ES" sz="1600" b="1" dirty="0" smtClean="0"/>
              <a:t>Administración</a:t>
            </a:r>
            <a:r>
              <a:rPr lang="es-ES" sz="1600" dirty="0" smtClean="0"/>
              <a:t>.- Presidente Constitucional del 10 de agosto de 1996, hasta el 6 de febrero de 1997. Gobernó 186 días y 31 minutos. </a:t>
            </a:r>
          </a:p>
          <a:p>
            <a:pPr algn="just"/>
            <a:endParaRPr lang="es-ES" sz="1600" dirty="0" smtClean="0"/>
          </a:p>
          <a:p>
            <a:pPr algn="just"/>
            <a:r>
              <a:rPr lang="es-ES" sz="1600" b="1" dirty="0" smtClean="0"/>
              <a:t>Nota</a:t>
            </a:r>
            <a:r>
              <a:rPr lang="es-ES" sz="1600" dirty="0" smtClean="0"/>
              <a:t>.- NO TERMINÓ SU PERÍODO Constitucional hasta el 10 </a:t>
            </a:r>
          </a:p>
          <a:p>
            <a:pPr algn="just"/>
            <a:r>
              <a:rPr lang="es-ES" sz="1600" dirty="0" smtClean="0"/>
              <a:t>de agosto del año 2000, porque el Congreso Nacional le dejó cesante, a pedido del pueblo, por su desgobierno y falta de capacidad administrativa. </a:t>
            </a:r>
          </a:p>
          <a:p>
            <a:pPr algn="just"/>
            <a:endParaRPr lang="es-ES" sz="1600" dirty="0" smtClean="0"/>
          </a:p>
          <a:p>
            <a:pPr algn="just"/>
            <a:r>
              <a:rPr lang="es-ES" sz="1600" b="1" dirty="0" smtClean="0"/>
              <a:t>Biografía</a:t>
            </a:r>
            <a:r>
              <a:rPr lang="es-ES" sz="1600" dirty="0" smtClean="0"/>
              <a:t>.- Nació en Guayaquil el 4 de febrero de 1952. Sus padres fueron Rina </a:t>
            </a:r>
            <a:r>
              <a:rPr lang="es-ES" sz="1600" dirty="0" err="1" smtClean="0"/>
              <a:t>Ortíz</a:t>
            </a:r>
            <a:r>
              <a:rPr lang="es-ES" sz="1600" dirty="0" smtClean="0"/>
              <a:t> y Jacobo Bucaram, de origen libanés. Su esposa la doctora María Rosa </a:t>
            </a:r>
            <a:r>
              <a:rPr lang="es-ES" sz="1600" dirty="0" err="1" smtClean="0"/>
              <a:t>Pullev</a:t>
            </a:r>
            <a:r>
              <a:rPr lang="es-ES" sz="1600" dirty="0" smtClean="0"/>
              <a:t> Vergara. Sus hijos: Jacobo, Linda, Jaime y Michel. Sus hermanas Betty, Linda, Isabel, Jacobo, </a:t>
            </a:r>
            <a:r>
              <a:rPr lang="es-ES" sz="1600" dirty="0" err="1" smtClean="0"/>
              <a:t>Rina</a:t>
            </a:r>
            <a:r>
              <a:rPr lang="es-ES" sz="1600" dirty="0" smtClean="0"/>
              <a:t>, Elsa, Gustavo, Santiago, Adolfo y Virginia. </a:t>
            </a:r>
          </a:p>
          <a:p>
            <a:pPr algn="just"/>
            <a:endParaRPr lang="es-ES" sz="1600" b="1" dirty="0" smtClean="0"/>
          </a:p>
          <a:p>
            <a:pPr algn="just"/>
            <a:r>
              <a:rPr lang="es-ES" sz="1600" b="1" dirty="0" smtClean="0"/>
              <a:t>GOBIERNO</a:t>
            </a:r>
            <a:r>
              <a:rPr lang="es-ES" sz="1600" dirty="0" smtClean="0"/>
              <a:t>.- Llegó al solio presidencial bajo en eslogan populista "LA FUERZA DE LOS POBRES", "UN SOLO TOQUE". El resultado de su triunfo: Abdalá Bucaram 2’285.397 votos, el 54,7%. Jaime Nebot 1’910.665 votos, el 45,53%. </a:t>
            </a:r>
          </a:p>
          <a:p>
            <a:pPr algn="just"/>
            <a:endParaRPr lang="es-ES" sz="1600" dirty="0" smtClean="0"/>
          </a:p>
          <a:p>
            <a:pPr algn="just"/>
            <a:r>
              <a:rPr lang="es-ES" sz="1600" b="1" dirty="0" smtClean="0"/>
              <a:t>Datos</a:t>
            </a:r>
            <a:r>
              <a:rPr lang="es-ES" sz="1600" dirty="0" smtClean="0"/>
              <a:t>.- "Aumento de la inflación, carencia de energía eléctrica, alza del dólar y de los combustibles, cada mes: falta de fuentes de trabajo, incertidumbre en el litigio internacional con el Perú, desconfianza en las acciones gubernamentales, pobreza creciente y tantos más problemas y asuntos del pueblo sufrido y aguantador«.</a:t>
            </a:r>
            <a:endParaRPr lang="es-ES" sz="1600" dirty="0"/>
          </a:p>
        </p:txBody>
      </p:sp>
      <p:sp>
        <p:nvSpPr>
          <p:cNvPr id="3" name="2 Rectángulo"/>
          <p:cNvSpPr/>
          <p:nvPr/>
        </p:nvSpPr>
        <p:spPr>
          <a:xfrm>
            <a:off x="1393017" y="476221"/>
            <a:ext cx="3637534" cy="369332"/>
          </a:xfrm>
          <a:prstGeom prst="rect">
            <a:avLst/>
          </a:prstGeom>
        </p:spPr>
        <p:txBody>
          <a:bodyPr wrap="none">
            <a:spAutoFit/>
          </a:bodyPr>
          <a:lstStyle/>
          <a:p>
            <a:r>
              <a:rPr lang="es-ES" dirty="0" smtClean="0"/>
              <a:t>Abogado Abdala Bucaram Ortiz </a:t>
            </a:r>
          </a:p>
        </p:txBody>
      </p:sp>
      <p:pic>
        <p:nvPicPr>
          <p:cNvPr id="5121" name="Picture 1"/>
          <p:cNvPicPr>
            <a:picLocks noChangeAspect="1" noChangeArrowheads="1"/>
          </p:cNvPicPr>
          <p:nvPr/>
        </p:nvPicPr>
        <p:blipFill>
          <a:blip r:embed="rId2"/>
          <a:srcRect l="10177" t="33099" b="33098"/>
          <a:stretch>
            <a:fillRect/>
          </a:stretch>
        </p:blipFill>
        <p:spPr bwMode="auto">
          <a:xfrm>
            <a:off x="321448" y="190469"/>
            <a:ext cx="1163336" cy="1524011"/>
          </a:xfrm>
          <a:prstGeom prst="rect">
            <a:avLst/>
          </a:prstGeom>
          <a:noFill/>
          <a:ln w="9525">
            <a:noFill/>
            <a:miter lim="800000"/>
            <a:headEnd/>
            <a:tailEnd/>
          </a:ln>
          <a:effectLst/>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2"/>
          <a:srcRect b="66902"/>
          <a:stretch>
            <a:fillRect/>
          </a:stretch>
        </p:blipFill>
        <p:spPr bwMode="auto">
          <a:xfrm>
            <a:off x="411885" y="476222"/>
            <a:ext cx="1288923" cy="1492244"/>
          </a:xfrm>
          <a:prstGeom prst="rect">
            <a:avLst/>
          </a:prstGeom>
          <a:noFill/>
          <a:ln w="9525">
            <a:noFill/>
            <a:miter lim="800000"/>
            <a:headEnd/>
            <a:tailEnd/>
          </a:ln>
          <a:effectLst/>
        </p:spPr>
      </p:pic>
      <p:sp>
        <p:nvSpPr>
          <p:cNvPr id="3" name="2 Rectángulo"/>
          <p:cNvSpPr/>
          <p:nvPr/>
        </p:nvSpPr>
        <p:spPr>
          <a:xfrm>
            <a:off x="260648" y="2147530"/>
            <a:ext cx="5987897" cy="5509200"/>
          </a:xfrm>
          <a:prstGeom prst="rect">
            <a:avLst/>
          </a:prstGeom>
        </p:spPr>
        <p:txBody>
          <a:bodyPr wrap="square">
            <a:spAutoFit/>
          </a:bodyPr>
          <a:lstStyle/>
          <a:p>
            <a:pPr algn="just"/>
            <a:r>
              <a:rPr lang="es-ES" sz="1600" b="1" dirty="0" smtClean="0"/>
              <a:t>Administración</a:t>
            </a:r>
            <a:r>
              <a:rPr lang="es-ES" sz="1600" dirty="0" smtClean="0"/>
              <a:t>.- Presidente Constitucional Interino del 11 de febrero de 1997 al 10 de agosto de 1998. </a:t>
            </a:r>
          </a:p>
          <a:p>
            <a:pPr algn="just"/>
            <a:endParaRPr lang="es-ES" sz="1600" dirty="0" smtClean="0"/>
          </a:p>
          <a:p>
            <a:pPr algn="just"/>
            <a:r>
              <a:rPr lang="es-ES" sz="1600" b="1" dirty="0" smtClean="0"/>
              <a:t>Biografía</a:t>
            </a:r>
            <a:r>
              <a:rPr lang="es-ES" sz="1600" dirty="0" smtClean="0"/>
              <a:t>.- Nació en Quito en el año de 1947. Hijo del </a:t>
            </a:r>
          </a:p>
          <a:p>
            <a:pPr algn="just"/>
            <a:r>
              <a:rPr lang="es-ES" sz="1600" dirty="0" smtClean="0"/>
              <a:t>destacado hombre público y político de vocación doctor </a:t>
            </a:r>
            <a:r>
              <a:rPr lang="es-ES" sz="1600" dirty="0" err="1" smtClean="0"/>
              <a:t>Rupero</a:t>
            </a:r>
            <a:r>
              <a:rPr lang="es-ES" sz="1600" dirty="0" smtClean="0"/>
              <a:t> Alarcón </a:t>
            </a:r>
            <a:r>
              <a:rPr lang="es-ES" sz="1600" dirty="0" err="1" smtClean="0"/>
              <a:t>Falconí</a:t>
            </a:r>
            <a:r>
              <a:rPr lang="es-ES" sz="1600" dirty="0" smtClean="0"/>
              <a:t>, quien dejó un recuerdo imborrable por su afán de servicio al País. </a:t>
            </a:r>
          </a:p>
          <a:p>
            <a:pPr algn="just"/>
            <a:endParaRPr lang="es-ES" sz="1600" dirty="0" smtClean="0"/>
          </a:p>
          <a:p>
            <a:pPr algn="just"/>
            <a:r>
              <a:rPr lang="es-ES" sz="1600" b="1" dirty="0" smtClean="0"/>
              <a:t>GOBIERNO</a:t>
            </a:r>
            <a:r>
              <a:rPr lang="es-ES" sz="1600" dirty="0" smtClean="0"/>
              <a:t>.- Fabián Alarcón Rivera, fue nombrado por el Congreso Nacional Presidente Constitucional Interino de la República, después de dejar CESANTE en sus funciones a Abdalá Bucaram </a:t>
            </a:r>
            <a:r>
              <a:rPr lang="es-ES" sz="1600" dirty="0" err="1" smtClean="0"/>
              <a:t>Ortíz</a:t>
            </a:r>
            <a:r>
              <a:rPr lang="es-ES" sz="1600" dirty="0" smtClean="0"/>
              <a:t>, a pedido del pueblo que sumó 2’200.000perosonas en la calle y plazas de las ciudades del país; y, más de tres millones de campesinos en las carreteras y sectores rurales. </a:t>
            </a:r>
          </a:p>
          <a:p>
            <a:pPr algn="just"/>
            <a:endParaRPr lang="es-ES" sz="1600" dirty="0" smtClean="0"/>
          </a:p>
          <a:p>
            <a:pPr algn="just"/>
            <a:r>
              <a:rPr lang="es-ES" sz="1600" b="1" dirty="0" smtClean="0"/>
              <a:t>Datos</a:t>
            </a:r>
            <a:r>
              <a:rPr lang="es-ES" sz="1600" dirty="0" smtClean="0"/>
              <a:t>.- Como la corrupción y las tremendas medidas económicas, que fueron dos de las muchas causas de la salida de Bucaram, el gobierno del doctor Alarcón asume sus delicadas y difíciles responsabilidades con amplio respaldo popular, para realizar un buen gobierno selecciona a los mejores ecuatorianos para colaborar en su administración</a:t>
            </a:r>
            <a:endParaRPr lang="es-ES" sz="1600" dirty="0"/>
          </a:p>
        </p:txBody>
      </p:sp>
      <p:sp>
        <p:nvSpPr>
          <p:cNvPr id="4" name="3 Rectángulo"/>
          <p:cNvSpPr/>
          <p:nvPr/>
        </p:nvSpPr>
        <p:spPr>
          <a:xfrm>
            <a:off x="1724888" y="688978"/>
            <a:ext cx="3601730" cy="646331"/>
          </a:xfrm>
          <a:prstGeom prst="rect">
            <a:avLst/>
          </a:prstGeom>
        </p:spPr>
        <p:txBody>
          <a:bodyPr wrap="square">
            <a:spAutoFit/>
          </a:bodyPr>
          <a:lstStyle/>
          <a:p>
            <a:r>
              <a:rPr lang="es-ES" dirty="0" err="1" smtClean="0"/>
              <a:t>Interinazgo</a:t>
            </a:r>
            <a:r>
              <a:rPr lang="es-ES" dirty="0" smtClean="0"/>
              <a:t> Del Dr. Fabián Alarcón Rivera </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2"/>
          <a:srcRect t="66902"/>
          <a:stretch>
            <a:fillRect/>
          </a:stretch>
        </p:blipFill>
        <p:spPr bwMode="auto">
          <a:xfrm>
            <a:off x="214289" y="285720"/>
            <a:ext cx="1125149" cy="1492245"/>
          </a:xfrm>
          <a:prstGeom prst="rect">
            <a:avLst/>
          </a:prstGeom>
          <a:noFill/>
          <a:ln w="9525">
            <a:noFill/>
            <a:miter lim="800000"/>
            <a:headEnd/>
            <a:tailEnd/>
          </a:ln>
          <a:effectLst/>
        </p:spPr>
      </p:pic>
      <p:sp>
        <p:nvSpPr>
          <p:cNvPr id="3" name="2 Rectángulo"/>
          <p:cNvSpPr/>
          <p:nvPr/>
        </p:nvSpPr>
        <p:spPr>
          <a:xfrm>
            <a:off x="179141" y="1924536"/>
            <a:ext cx="6130179" cy="6247864"/>
          </a:xfrm>
          <a:prstGeom prst="rect">
            <a:avLst/>
          </a:prstGeom>
        </p:spPr>
        <p:txBody>
          <a:bodyPr wrap="square">
            <a:spAutoFit/>
          </a:bodyPr>
          <a:lstStyle/>
          <a:p>
            <a:pPr algn="just"/>
            <a:r>
              <a:rPr lang="es-ES" sz="1600" b="1" dirty="0" smtClean="0"/>
              <a:t>Administración</a:t>
            </a:r>
            <a:r>
              <a:rPr lang="es-ES" sz="1600" dirty="0" smtClean="0"/>
              <a:t>.- Presidente Constitucional; del 10 de agosto </a:t>
            </a:r>
          </a:p>
          <a:p>
            <a:pPr algn="just"/>
            <a:r>
              <a:rPr lang="es-ES" sz="1600" dirty="0" smtClean="0"/>
              <a:t>de 1998 al 21 de enero del año 2000. </a:t>
            </a:r>
          </a:p>
          <a:p>
            <a:pPr algn="just"/>
            <a:endParaRPr lang="es-ES" sz="1600" dirty="0" smtClean="0"/>
          </a:p>
          <a:p>
            <a:pPr algn="just"/>
            <a:r>
              <a:rPr lang="es-ES" sz="1600" b="1" dirty="0" smtClean="0"/>
              <a:t>Biografía</a:t>
            </a:r>
            <a:r>
              <a:rPr lang="es-ES" sz="1600" dirty="0" smtClean="0"/>
              <a:t>.- Nació en Loja el 29 de Julio de 1949. Sus padres: </a:t>
            </a:r>
          </a:p>
          <a:p>
            <a:pPr algn="just"/>
            <a:r>
              <a:rPr lang="es-ES" sz="1600" dirty="0" smtClean="0"/>
              <a:t>Jorge Antonio Mahuad </a:t>
            </a:r>
            <a:r>
              <a:rPr lang="es-ES" sz="1600" dirty="0" err="1" smtClean="0"/>
              <a:t>Chalela</a:t>
            </a:r>
            <a:r>
              <a:rPr lang="es-ES" sz="1600" dirty="0" smtClean="0"/>
              <a:t> y </a:t>
            </a:r>
            <a:r>
              <a:rPr lang="es-ES" sz="1600" dirty="0" err="1" smtClean="0"/>
              <a:t>Rossa</a:t>
            </a:r>
            <a:r>
              <a:rPr lang="es-ES" sz="1600" dirty="0" smtClean="0"/>
              <a:t> Witt García, de origen </a:t>
            </a:r>
          </a:p>
          <a:p>
            <a:pPr algn="just"/>
            <a:r>
              <a:rPr lang="es-ES" sz="1600" dirty="0" smtClean="0"/>
              <a:t>libanés-</a:t>
            </a:r>
            <a:r>
              <a:rPr lang="es-ES" sz="1600" dirty="0" err="1" smtClean="0"/>
              <a:t>alemánGOBIERNO</a:t>
            </a:r>
            <a:r>
              <a:rPr lang="es-ES" sz="1600" dirty="0" smtClean="0"/>
              <a:t>.- Si el Gobierno de Abdalá Bucaram, en poco tiempo dejó al país en soletas a causa de tanta corrupción, robos, incapacidad para gobernar, agobiando al pueblo en lo económico y en muchos otros aspectos;.</a:t>
            </a:r>
          </a:p>
          <a:p>
            <a:pPr algn="just"/>
            <a:endParaRPr lang="es-ES" sz="1600" dirty="0" smtClean="0"/>
          </a:p>
          <a:p>
            <a:pPr algn="just"/>
            <a:r>
              <a:rPr lang="es-ES" sz="1600" b="1" dirty="0" smtClean="0"/>
              <a:t>Datos</a:t>
            </a:r>
            <a:r>
              <a:rPr lang="es-ES" sz="1600" dirty="0" smtClean="0"/>
              <a:t>.- El problema de la inflación solo como un pequeño ejemplo: Enero 43,4%. – Febrero 39,7% - 26 de marzo 54,3%. El Transporte aérea sube del 10% al 16%. El transporte terrestre, va del 16% al 25% y 40%, según la clase. El 90% de la población está inconforme con esta administración de Mahuad; y le pide demuestre un "liderazgo", que no deje se hunda y naufrague el barco "</a:t>
            </a:r>
            <a:r>
              <a:rPr lang="es-ES" sz="1600" dirty="0" err="1" smtClean="0"/>
              <a:t>Titánic</a:t>
            </a:r>
            <a:r>
              <a:rPr lang="es-ES" sz="1600" dirty="0" smtClean="0"/>
              <a:t>", ya que manifestó en una intervención televisada, que todos los ecuatoriano ayudemos a salvar al barco refiriéndose al país. Anunció la dolarización de la economía, anclando la divisa en un nivel de 25 mil sucres. </a:t>
            </a:r>
          </a:p>
          <a:p>
            <a:pPr algn="just"/>
            <a:endParaRPr lang="es-ES" sz="1600" dirty="0"/>
          </a:p>
          <a:p>
            <a:pPr algn="just"/>
            <a:r>
              <a:rPr lang="es-ES" sz="1600" dirty="0" smtClean="0"/>
              <a:t>Dolarizar la economía era, según palabras del entonces Superintendente de Bancos, Jorge Guzmán, la única forma de recuperar la confianza en el Gobierno.</a:t>
            </a:r>
          </a:p>
          <a:p>
            <a:pPr algn="just"/>
            <a:endParaRPr lang="es-ES" sz="1600" dirty="0"/>
          </a:p>
        </p:txBody>
      </p:sp>
      <p:sp>
        <p:nvSpPr>
          <p:cNvPr id="4" name="3 Rectángulo"/>
          <p:cNvSpPr/>
          <p:nvPr/>
        </p:nvSpPr>
        <p:spPr>
          <a:xfrm>
            <a:off x="1339439" y="666723"/>
            <a:ext cx="2218877" cy="369332"/>
          </a:xfrm>
          <a:prstGeom prst="rect">
            <a:avLst/>
          </a:prstGeom>
        </p:spPr>
        <p:txBody>
          <a:bodyPr wrap="none">
            <a:spAutoFit/>
          </a:bodyPr>
          <a:lstStyle/>
          <a:p>
            <a:r>
              <a:rPr lang="es-ES" dirty="0" smtClean="0"/>
              <a:t>Dr. Jamil Mahuad </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2"/>
          <a:srcRect b="52953"/>
          <a:stretch>
            <a:fillRect/>
          </a:stretch>
        </p:blipFill>
        <p:spPr bwMode="auto">
          <a:xfrm>
            <a:off x="214289" y="285721"/>
            <a:ext cx="1498493" cy="1693991"/>
          </a:xfrm>
          <a:prstGeom prst="rect">
            <a:avLst/>
          </a:prstGeom>
          <a:noFill/>
          <a:ln w="9525">
            <a:noFill/>
            <a:miter lim="800000"/>
            <a:headEnd/>
            <a:tailEnd/>
          </a:ln>
          <a:effectLst/>
        </p:spPr>
      </p:pic>
      <p:sp>
        <p:nvSpPr>
          <p:cNvPr id="3" name="2 Rectángulo"/>
          <p:cNvSpPr/>
          <p:nvPr/>
        </p:nvSpPr>
        <p:spPr>
          <a:xfrm>
            <a:off x="214291" y="2190733"/>
            <a:ext cx="6095030" cy="6001643"/>
          </a:xfrm>
          <a:prstGeom prst="rect">
            <a:avLst/>
          </a:prstGeom>
        </p:spPr>
        <p:txBody>
          <a:bodyPr wrap="square">
            <a:spAutoFit/>
          </a:bodyPr>
          <a:lstStyle/>
          <a:p>
            <a:pPr algn="just"/>
            <a:r>
              <a:rPr lang="es-ES" sz="1600" b="1" dirty="0" smtClean="0"/>
              <a:t>Biografía</a:t>
            </a:r>
            <a:r>
              <a:rPr lang="es-ES" sz="1600" dirty="0" smtClean="0"/>
              <a:t>.-Nació el 21 de agosto de 1937, Guayaquil, </a:t>
            </a:r>
          </a:p>
          <a:p>
            <a:pPr algn="just"/>
            <a:r>
              <a:rPr lang="es-ES" sz="1600" dirty="0" smtClean="0"/>
              <a:t>provincia de Guayas. </a:t>
            </a:r>
          </a:p>
          <a:p>
            <a:pPr algn="just"/>
            <a:endParaRPr lang="es-ES" sz="1600" dirty="0" smtClean="0"/>
          </a:p>
          <a:p>
            <a:pPr algn="just"/>
            <a:r>
              <a:rPr lang="es-ES" sz="1600" b="1" dirty="0" smtClean="0"/>
              <a:t>Administración</a:t>
            </a:r>
            <a:r>
              <a:rPr lang="es-ES" sz="1600" dirty="0" smtClean="0"/>
              <a:t>.- 22 de enero de 2000 al 15 de enero de 2003 </a:t>
            </a:r>
          </a:p>
          <a:p>
            <a:pPr algn="just"/>
            <a:r>
              <a:rPr lang="es-ES" sz="1600" dirty="0" smtClean="0"/>
              <a:t>Con Noboa a su frente, el Ecuador vio realizarse la histórica mudanza monetaria que Mahuad decretó con fatales consecuencias para él. La Trole I legalizó el dólar como moneda de circulación en convivencia con el sucre por un período de seis meses, a cuyo término, el 9 de septiembre de 2000, se produjo la desaparición de la moneda local tras 116 años de existencia y su sustitución por la divisa estadounidense como única reserva de valor, unidad de cuenta y medio de pago y cambio. La cotización establecida por el mercado cuando el gobierno de Mahuad, de 25.000 sucres por dólar, definió el precio del canje, el cual pudo realizarse durante seis meses adicionales. </a:t>
            </a:r>
          </a:p>
          <a:p>
            <a:pPr algn="just"/>
            <a:endParaRPr lang="es-ES" sz="1600" dirty="0" smtClean="0"/>
          </a:p>
          <a:p>
            <a:pPr algn="just"/>
            <a:r>
              <a:rPr lang="es-ES" sz="1600" dirty="0" smtClean="0"/>
              <a:t>La espectacular medida, calificada de "experimento" para todo el subcontinente (Panamá, desde su independencia en 1903, y Argentina, desde 1991, ya estaban dolarizadas parcialmente o en la práctica, pero sin que sus monedas nacionales hubieran llegado a suprimirse), por de pronto provocó una indiscriminada subida de precios que se trasladó a la tasa de inflación acumulada.</a:t>
            </a:r>
            <a:endParaRPr lang="es-ES" sz="1600" dirty="0"/>
          </a:p>
        </p:txBody>
      </p:sp>
      <p:sp>
        <p:nvSpPr>
          <p:cNvPr id="4" name="3 Rectángulo"/>
          <p:cNvSpPr/>
          <p:nvPr/>
        </p:nvSpPr>
        <p:spPr>
          <a:xfrm>
            <a:off x="1844824" y="869129"/>
            <a:ext cx="3313728" cy="369332"/>
          </a:xfrm>
          <a:prstGeom prst="rect">
            <a:avLst/>
          </a:prstGeom>
        </p:spPr>
        <p:txBody>
          <a:bodyPr wrap="none">
            <a:spAutoFit/>
          </a:bodyPr>
          <a:lstStyle/>
          <a:p>
            <a:r>
              <a:rPr lang="es-ES" dirty="0" smtClean="0"/>
              <a:t>Dr. Gustavo Noboa Bejarano </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p:cNvPicPr>
            <a:picLocks noChangeAspect="1" noChangeArrowheads="1"/>
          </p:cNvPicPr>
          <p:nvPr/>
        </p:nvPicPr>
        <p:blipFill>
          <a:blip r:embed="rId2"/>
          <a:srcRect t="47047" b="5708"/>
          <a:stretch>
            <a:fillRect/>
          </a:stretch>
        </p:blipFill>
        <p:spPr bwMode="auto">
          <a:xfrm>
            <a:off x="411618" y="70781"/>
            <a:ext cx="1217182" cy="1620899"/>
          </a:xfrm>
          <a:prstGeom prst="rect">
            <a:avLst/>
          </a:prstGeom>
          <a:noFill/>
          <a:ln w="9525">
            <a:noFill/>
            <a:miter lim="800000"/>
            <a:headEnd/>
            <a:tailEnd/>
          </a:ln>
          <a:effectLst/>
        </p:spPr>
      </p:pic>
      <p:sp>
        <p:nvSpPr>
          <p:cNvPr id="3" name="2 Rectángulo"/>
          <p:cNvSpPr/>
          <p:nvPr/>
        </p:nvSpPr>
        <p:spPr>
          <a:xfrm>
            <a:off x="267869" y="1648117"/>
            <a:ext cx="6113459" cy="6986528"/>
          </a:xfrm>
          <a:prstGeom prst="rect">
            <a:avLst/>
          </a:prstGeom>
        </p:spPr>
        <p:txBody>
          <a:bodyPr wrap="square">
            <a:spAutoFit/>
          </a:bodyPr>
          <a:lstStyle/>
          <a:p>
            <a:pPr algn="just"/>
            <a:r>
              <a:rPr lang="es-ES" sz="1600" b="1" dirty="0" smtClean="0"/>
              <a:t>Administración</a:t>
            </a:r>
            <a:r>
              <a:rPr lang="es-ES" sz="1600" dirty="0" smtClean="0"/>
              <a:t>.- 15 de enero de 2003 al 20 de abril de 2005 </a:t>
            </a:r>
          </a:p>
          <a:p>
            <a:pPr algn="just"/>
            <a:r>
              <a:rPr lang="es-ES" sz="1600" dirty="0" smtClean="0"/>
              <a:t>Biografía.- Nace el 23 de marzo de 1957, Quito, provincia de Pichincha.</a:t>
            </a:r>
          </a:p>
          <a:p>
            <a:pPr algn="just"/>
            <a:endParaRPr lang="es-ES" sz="1600" dirty="0" smtClean="0"/>
          </a:p>
          <a:p>
            <a:pPr algn="just"/>
            <a:r>
              <a:rPr lang="es-ES" sz="1600" b="1" dirty="0" smtClean="0"/>
              <a:t>Datos</a:t>
            </a:r>
            <a:r>
              <a:rPr lang="es-ES" sz="1600" dirty="0" smtClean="0"/>
              <a:t>.- En enero de 2001 Gutiérrez con Antonio Vargas movilizaciones de la CONAIE contra las subidas de las tarifas de los servicios públicos y el IVA decretada por el Gobierno de Noboa, y en los meses siguientes multiplicó los actos públicos como preparación de su candidatura presidencial. Adicionalmente, Gutiérrez desea impulsar la creación de una Agencia de Garantías del Emigrante para atender todas las necesidades de este importantísimo colectivo y vigilar sus condiciones legales y laborales en los países de acogida (fundamentalmente Estados Unidos y España), de lo que se deriva la lucha contra el tráfico de personas. En política exterior, Gutiérrez se presenta como un latinoamericanista convencido que desearía la articulación de un "gran frente continental" para presentar una propuesta global contra la hipoteca al desarrollo que supone la deuda externa y el resto de problemas compartidos por los estados del subcontinente, cuales son la pobreza, la corrupción, el narcotráfico y las agresiones al medio ambiente. En consecuencia, en la campaña Gutiérrez se declaró muy crítico con el Plan Colombia de Estados Unidos para combatir el narcotráfico en el país vecino incidiendo en los medios militares, con el convenio </a:t>
            </a:r>
            <a:r>
              <a:rPr lang="es-ES" sz="1600" dirty="0" err="1" smtClean="0"/>
              <a:t>ecuato</a:t>
            </a:r>
            <a:r>
              <a:rPr lang="es-ES" sz="1600" dirty="0" smtClean="0"/>
              <a:t>- estadounidense de noviembre de 1999 para el uso conjunto de la Base Área de Manta, y también con el proyecto del Área de Libre Comercio de Las Américas (ALCA).</a:t>
            </a:r>
            <a:endParaRPr lang="es-ES" sz="1600" dirty="0"/>
          </a:p>
        </p:txBody>
      </p:sp>
      <p:sp>
        <p:nvSpPr>
          <p:cNvPr id="4" name="3 Rectángulo"/>
          <p:cNvSpPr/>
          <p:nvPr/>
        </p:nvSpPr>
        <p:spPr>
          <a:xfrm>
            <a:off x="1772816" y="556933"/>
            <a:ext cx="3260829" cy="369332"/>
          </a:xfrm>
          <a:prstGeom prst="rect">
            <a:avLst/>
          </a:prstGeom>
        </p:spPr>
        <p:txBody>
          <a:bodyPr wrap="none">
            <a:spAutoFit/>
          </a:bodyPr>
          <a:lstStyle/>
          <a:p>
            <a:r>
              <a:rPr lang="es-ES" dirty="0" smtClean="0"/>
              <a:t>Ing. Lucio Gutiérrez </a:t>
            </a:r>
            <a:r>
              <a:rPr lang="es-ES" dirty="0" err="1" smtClean="0"/>
              <a:t>Borbúa</a:t>
            </a:r>
            <a:r>
              <a:rPr lang="es-ES" dirty="0" smtClean="0"/>
              <a:t> </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4489" y="1979712"/>
            <a:ext cx="6240855" cy="5016758"/>
          </a:xfrm>
          <a:prstGeom prst="rect">
            <a:avLst/>
          </a:prstGeom>
        </p:spPr>
        <p:txBody>
          <a:bodyPr wrap="square">
            <a:spAutoFit/>
          </a:bodyPr>
          <a:lstStyle/>
          <a:p>
            <a:pPr algn="just"/>
            <a:r>
              <a:rPr lang="es-ES" sz="1600" b="1" dirty="0" smtClean="0"/>
              <a:t>Biografía</a:t>
            </a:r>
            <a:r>
              <a:rPr lang="es-ES" sz="1600" dirty="0" smtClean="0"/>
              <a:t> .- (Guayaquil, 22 de enero de 1939), Su padre fue el </a:t>
            </a:r>
          </a:p>
          <a:p>
            <a:pPr algn="just"/>
            <a:r>
              <a:rPr lang="es-ES" sz="1600" dirty="0" smtClean="0"/>
              <a:t>conocido escultor ecuatoriano Alfredo Palacio, quien elaboró el monumento a la Revolución Liberal, con la figura de Eloy Alfaro, que fue ordenada por el Municipio de Guayaquil y que, tras un reasentamiento geométrico, se encuentra en el redondel que conecta al puente Rafael Mendoza Avilés y la Avenida Benjamín Rosales </a:t>
            </a:r>
            <a:r>
              <a:rPr lang="es-ES" sz="1600" dirty="0" err="1" smtClean="0"/>
              <a:t>Aspiazu</a:t>
            </a:r>
            <a:r>
              <a:rPr lang="es-ES" sz="1600" dirty="0" smtClean="0"/>
              <a:t>, en Guayaquil. </a:t>
            </a:r>
          </a:p>
          <a:p>
            <a:pPr algn="just"/>
            <a:endParaRPr lang="es-ES" sz="1600" dirty="0" smtClean="0"/>
          </a:p>
          <a:p>
            <a:pPr algn="just"/>
            <a:r>
              <a:rPr lang="es-ES" sz="1600" b="1" dirty="0" smtClean="0"/>
              <a:t>Administración</a:t>
            </a:r>
            <a:r>
              <a:rPr lang="es-ES" sz="1600" dirty="0" smtClean="0"/>
              <a:t>.- 20 de abril de 2005- 15 de enero de 2007 </a:t>
            </a:r>
          </a:p>
          <a:p>
            <a:pPr algn="just"/>
            <a:endParaRPr lang="es-ES" sz="1600" dirty="0" smtClean="0"/>
          </a:p>
          <a:p>
            <a:pPr algn="just"/>
            <a:r>
              <a:rPr lang="es-ES" sz="1600" b="1" dirty="0" smtClean="0"/>
              <a:t>Gobierno</a:t>
            </a:r>
            <a:r>
              <a:rPr lang="es-ES" sz="1600" dirty="0" smtClean="0"/>
              <a:t>.- Alfredo Palacio fue juramentado Presidente Constitucional de la República en el auditorio de CIESPAL por la primer-vicepresidenta del Congreso, Cynthia Viteri (PSC). No fue investido con la tradicional banda presidencial, dada la premura del evento. En su discurso inaugural, prometió retomar la agenda izquierdista abandonada por Lucio Gutiérrez, llevar a cabo la reforma política ofrecida por gobiernos anteriores para eliminar la injerencia política en la administración de justicia y priorizar la inversión social por sobre el pago de la deuda externa. </a:t>
            </a:r>
            <a:endParaRPr lang="es-ES" sz="1600" dirty="0"/>
          </a:p>
        </p:txBody>
      </p:sp>
      <p:sp>
        <p:nvSpPr>
          <p:cNvPr id="3" name="2 Rectángulo"/>
          <p:cNvSpPr/>
          <p:nvPr/>
        </p:nvSpPr>
        <p:spPr>
          <a:xfrm>
            <a:off x="1747250" y="787809"/>
            <a:ext cx="3315331" cy="369332"/>
          </a:xfrm>
          <a:prstGeom prst="rect">
            <a:avLst/>
          </a:prstGeom>
        </p:spPr>
        <p:txBody>
          <a:bodyPr wrap="none">
            <a:spAutoFit/>
          </a:bodyPr>
          <a:lstStyle/>
          <a:p>
            <a:r>
              <a:rPr lang="es-ES" dirty="0" smtClean="0"/>
              <a:t>Dr. Alfredo Palacio González </a:t>
            </a:r>
          </a:p>
        </p:txBody>
      </p:sp>
      <p:pic>
        <p:nvPicPr>
          <p:cNvPr id="128002" name="Picture 2"/>
          <p:cNvPicPr>
            <a:picLocks noChangeAspect="1" noChangeArrowheads="1"/>
          </p:cNvPicPr>
          <p:nvPr/>
        </p:nvPicPr>
        <p:blipFill>
          <a:blip r:embed="rId2"/>
          <a:srcRect t="50000" r="84562" b="19208"/>
          <a:stretch>
            <a:fillRect/>
          </a:stretch>
        </p:blipFill>
        <p:spPr bwMode="auto">
          <a:xfrm>
            <a:off x="428505" y="139735"/>
            <a:ext cx="1272303" cy="1695962"/>
          </a:xfrm>
          <a:prstGeom prst="rect">
            <a:avLst/>
          </a:prstGeom>
          <a:noFill/>
          <a:ln w="9525">
            <a:noFill/>
            <a:miter lim="800000"/>
            <a:headEnd/>
            <a:tailEnd/>
          </a:ln>
          <a:effectLst/>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Picture 2"/>
          <p:cNvPicPr>
            <a:picLocks noChangeAspect="1" noChangeArrowheads="1"/>
          </p:cNvPicPr>
          <p:nvPr/>
        </p:nvPicPr>
        <p:blipFill>
          <a:blip r:embed="rId2"/>
          <a:srcRect r="83871" b="64809"/>
          <a:stretch>
            <a:fillRect/>
          </a:stretch>
        </p:blipFill>
        <p:spPr bwMode="auto">
          <a:xfrm>
            <a:off x="488721" y="190469"/>
            <a:ext cx="1393995" cy="1861251"/>
          </a:xfrm>
          <a:prstGeom prst="rect">
            <a:avLst/>
          </a:prstGeom>
          <a:noFill/>
          <a:ln w="9525">
            <a:noFill/>
            <a:miter lim="800000"/>
            <a:headEnd/>
            <a:tailEnd/>
          </a:ln>
          <a:effectLst/>
        </p:spPr>
      </p:pic>
      <p:sp>
        <p:nvSpPr>
          <p:cNvPr id="3" name="2 Rectángulo"/>
          <p:cNvSpPr/>
          <p:nvPr/>
        </p:nvSpPr>
        <p:spPr>
          <a:xfrm>
            <a:off x="482182" y="1904982"/>
            <a:ext cx="5899146" cy="5509200"/>
          </a:xfrm>
          <a:prstGeom prst="rect">
            <a:avLst/>
          </a:prstGeom>
        </p:spPr>
        <p:txBody>
          <a:bodyPr wrap="square">
            <a:spAutoFit/>
          </a:bodyPr>
          <a:lstStyle/>
          <a:p>
            <a:pPr algn="just"/>
            <a:r>
              <a:rPr lang="es-ES" sz="1600" dirty="0" smtClean="0"/>
              <a:t/>
            </a:r>
            <a:br>
              <a:rPr lang="es-ES" sz="1600" dirty="0" smtClean="0"/>
            </a:br>
            <a:r>
              <a:rPr lang="es-ES" sz="1600" b="1" dirty="0" smtClean="0"/>
              <a:t>Administración</a:t>
            </a:r>
            <a:r>
              <a:rPr lang="es-ES" sz="1600" dirty="0" smtClean="0"/>
              <a:t>.- 15 de enero de 2007- presente</a:t>
            </a:r>
            <a:br>
              <a:rPr lang="es-ES" sz="1600" dirty="0" smtClean="0"/>
            </a:br>
            <a:r>
              <a:rPr lang="es-ES" sz="1600" dirty="0" smtClean="0"/>
              <a:t>Biografía.- (Guayaquil, 6 de abril de 1963) es el Presidente de la República del Ecuador desde el 15 de enero de 2007. En la segunda vuelta electoral, efectuada el 26 de noviembre de 2006, ganó la presidencia junto a su candidato a vicepresidente </a:t>
            </a:r>
            <a:r>
              <a:rPr lang="es-ES" sz="1600" dirty="0" err="1" smtClean="0"/>
              <a:t>Lenín</a:t>
            </a:r>
            <a:r>
              <a:rPr lang="es-ES" sz="1600" dirty="0" smtClean="0"/>
              <a:t> Moreno. Obtuvo el 56,67% de los votos válidos, mientras que Álvaro Noboa obtuvo 43,33% de los votos. Su mandato concluiría el 15 de enero de 2011. De concluir su mandato, sería el primer presidente desde 1996, que hubiese culminado en el Ecuador con su mandato constitucional. </a:t>
            </a:r>
          </a:p>
          <a:p>
            <a:pPr algn="just"/>
            <a:endParaRPr lang="es-ES" sz="1600" dirty="0" smtClean="0"/>
          </a:p>
          <a:p>
            <a:pPr algn="just"/>
            <a:r>
              <a:rPr lang="es-ES" sz="1600" b="1" dirty="0" smtClean="0"/>
              <a:t>Gobierno</a:t>
            </a:r>
            <a:r>
              <a:rPr lang="es-ES" sz="1600" dirty="0" smtClean="0"/>
              <a:t>.- La administración de Rafael Correa inició el 15 de enero de 2007 con el cumplimiento a través de sus dos primeros decretos de dos de sus propuestas de campaña: la convocatoria de una consulta popular para que la ciudadanía decidiera si quería una Asamblea Nacional Constituyente, y la reducción a la mitad de los salarios de los altos cargos del Estado, comenzando por la retribución del propio Presidente, que quedó disminuido a 4.250 dólares mensuales (25 salarios mínimos vitales). </a:t>
            </a:r>
            <a:endParaRPr lang="es-ES" sz="1600" dirty="0"/>
          </a:p>
        </p:txBody>
      </p:sp>
      <p:sp>
        <p:nvSpPr>
          <p:cNvPr id="4" name="3 Rectángulo"/>
          <p:cNvSpPr/>
          <p:nvPr/>
        </p:nvSpPr>
        <p:spPr>
          <a:xfrm>
            <a:off x="1933588" y="767808"/>
            <a:ext cx="3252814" cy="369332"/>
          </a:xfrm>
          <a:prstGeom prst="rect">
            <a:avLst/>
          </a:prstGeom>
        </p:spPr>
        <p:txBody>
          <a:bodyPr wrap="none">
            <a:spAutoFit/>
          </a:bodyPr>
          <a:lstStyle/>
          <a:p>
            <a:r>
              <a:rPr lang="es-ES" dirty="0" smtClean="0"/>
              <a:t>Econ. </a:t>
            </a:r>
            <a:r>
              <a:rPr lang="es-ES" dirty="0" smtClean="0"/>
              <a:t>Rafael Correa Delgado</a:t>
            </a:r>
            <a:endParaRPr lang="es-E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2635" y="467544"/>
            <a:ext cx="6148608" cy="5016758"/>
          </a:xfrm>
          <a:prstGeom prst="rect">
            <a:avLst/>
          </a:prstGeom>
        </p:spPr>
        <p:txBody>
          <a:bodyPr wrap="square">
            <a:spAutoFit/>
          </a:bodyPr>
          <a:lstStyle/>
          <a:p>
            <a:pPr algn="just"/>
            <a:r>
              <a:rPr lang="es-ES" sz="1600" dirty="0" smtClean="0"/>
              <a:t>El Presidente Correa buscó además el equilibrio de género y su Ejecutivo contaba al inicio de su gestión con un 40% de las carteras ocupadas por mujeres. Así mismo, prohibió a sus ministros y otros empleados públicos recibir regalos y agasajos por su labor. No obstante, los candidatos del Movimiento PAIS a la Asamblea Constituyente han participado en eventos oficiales, tales como la inauguración de la central hidroeléctrica San Francisco (Alberto Acosta), y el inicio de la construcción de la sede para la Asamblea Constituyente (Trajano Andrade), ambos cuando desempeñaban los cargos de Ministros de Energía, Transporte y Obras Publicas respectivamente, previo a la convocatoria a elecciones. </a:t>
            </a:r>
          </a:p>
          <a:p>
            <a:pPr algn="just"/>
            <a:endParaRPr lang="es-ES" sz="1600" dirty="0" smtClean="0"/>
          </a:p>
          <a:p>
            <a:pPr algn="just"/>
            <a:r>
              <a:rPr lang="es-ES" sz="1600" dirty="0" smtClean="0"/>
              <a:t>Del mismo modo, Correa ha declarado su oposición a la pena de muerte y a la cadena perpetua; y ha propuesto el Plan Ecuador, que opone desarrollo, justicia y paz al militarismo propugnado por el Plan Colombia, financiado por Estados Unidos. Así mismo, el Gobierno ha creado una Comisión de la Verdad que investiga los crímenes de Estado contra los Derechos Humanos.</a:t>
            </a:r>
            <a:endParaRPr lang="es-E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77145" y="755576"/>
            <a:ext cx="5343809" cy="1077218"/>
          </a:xfrm>
          <a:prstGeom prst="rect">
            <a:avLst/>
          </a:prstGeom>
        </p:spPr>
        <p:txBody>
          <a:bodyPr wrap="square">
            <a:spAutoFit/>
          </a:bodyPr>
          <a:lstStyle/>
          <a:p>
            <a:pPr algn="just"/>
            <a:r>
              <a:rPr lang="es-ES" sz="1600" b="1" dirty="0" smtClean="0"/>
              <a:t>Aspecto positivo </a:t>
            </a:r>
          </a:p>
          <a:p>
            <a:pPr algn="just"/>
            <a:r>
              <a:rPr lang="es-ES" sz="1600" dirty="0" smtClean="0"/>
              <a:t>Noboa fue un hombre recto, honorable y pacífico. Durante su administración dio albergue a las PP. Jesuitas que fueron desterrados de Colombia. </a:t>
            </a:r>
            <a:endParaRPr lang="es-ES" sz="1600" dirty="0"/>
          </a:p>
        </p:txBody>
      </p:sp>
      <p:sp>
        <p:nvSpPr>
          <p:cNvPr id="15" name="14 CuadroTexto"/>
          <p:cNvSpPr txBox="1"/>
          <p:nvPr/>
        </p:nvSpPr>
        <p:spPr>
          <a:xfrm>
            <a:off x="577145" y="2123728"/>
            <a:ext cx="5357850" cy="4524315"/>
          </a:xfrm>
          <a:prstGeom prst="rect">
            <a:avLst/>
          </a:prstGeom>
          <a:noFill/>
        </p:spPr>
        <p:txBody>
          <a:bodyPr wrap="square" rtlCol="0">
            <a:spAutoFit/>
          </a:bodyPr>
          <a:lstStyle/>
          <a:p>
            <a:pPr algn="just"/>
            <a:r>
              <a:rPr lang="es-ES" sz="1600" b="1" dirty="0" smtClean="0"/>
              <a:t>Aspecto positivo </a:t>
            </a:r>
          </a:p>
          <a:p>
            <a:pPr algn="just"/>
            <a:r>
              <a:rPr lang="es-ES" sz="1600" dirty="0" smtClean="0"/>
              <a:t>Noboa fue un hombre recto, honorable y pacífico. Durante su administración dio albergue a las PP. Jesuitas que fueron desterrados de Colombia. </a:t>
            </a:r>
          </a:p>
          <a:p>
            <a:pPr algn="just"/>
            <a:endParaRPr lang="es-ES" sz="1600" dirty="0" smtClean="0"/>
          </a:p>
          <a:p>
            <a:pPr algn="just"/>
            <a:r>
              <a:rPr lang="es-ES" sz="1600" dirty="0" smtClean="0"/>
              <a:t>El Gobierno tuvo buenos ingresos fiscales. </a:t>
            </a:r>
          </a:p>
          <a:p>
            <a:pPr algn="just"/>
            <a:endParaRPr lang="es-ES" sz="1600" dirty="0" smtClean="0"/>
          </a:p>
          <a:p>
            <a:pPr algn="just"/>
            <a:r>
              <a:rPr lang="es-ES" sz="1600" b="1" dirty="0" smtClean="0"/>
              <a:t>Aspecto negativo </a:t>
            </a:r>
          </a:p>
          <a:p>
            <a:pPr algn="just"/>
            <a:r>
              <a:rPr lang="es-ES" sz="1600" dirty="0" smtClean="0"/>
              <a:t>En el gobierno </a:t>
            </a:r>
            <a:r>
              <a:rPr lang="es-ES" sz="1600" dirty="0" err="1" smtClean="0"/>
              <a:t>deNoboa</a:t>
            </a:r>
            <a:r>
              <a:rPr lang="es-ES" sz="1600" dirty="0" smtClean="0"/>
              <a:t> se pretendió vender las Islas Galápagos a Gran Bretaña, para poder pagar la deuda inglesa, negociado que fue repudiado. </a:t>
            </a:r>
          </a:p>
          <a:p>
            <a:pPr algn="just"/>
            <a:endParaRPr lang="es-ES" sz="1600" dirty="0" smtClean="0"/>
          </a:p>
          <a:p>
            <a:pPr algn="just"/>
            <a:r>
              <a:rPr lang="es-ES" sz="1600" dirty="0" smtClean="0"/>
              <a:t>Debido a la intromisión de los </a:t>
            </a:r>
            <a:r>
              <a:rPr lang="es-ES" sz="1600" dirty="0" err="1" smtClean="0"/>
              <a:t>floreanistas</a:t>
            </a:r>
            <a:r>
              <a:rPr lang="es-ES" sz="1600" dirty="0" smtClean="0"/>
              <a:t> en el poder; la entrada permitida a los sacerdotes jesuitas, Noboa fue arrestado por orden de José María Urbina y Francisco Robles y luego expulsado del país rumbo a Chile</a:t>
            </a:r>
          </a:p>
          <a:p>
            <a:pPr algn="just"/>
            <a:endParaRPr lang="es-ES"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14290" y="1904982"/>
            <a:ext cx="6107949" cy="6771084"/>
          </a:xfrm>
          <a:prstGeom prst="rect">
            <a:avLst/>
          </a:prstGeom>
          <a:noFill/>
        </p:spPr>
        <p:txBody>
          <a:bodyPr wrap="square" rtlCol="0">
            <a:spAutoFit/>
          </a:bodyPr>
          <a:lstStyle/>
          <a:p>
            <a:pPr algn="just"/>
            <a:r>
              <a:rPr lang="es-ES" sz="1600" b="1" dirty="0" smtClean="0"/>
              <a:t>Administración</a:t>
            </a:r>
            <a:r>
              <a:rPr lang="es-ES" sz="1600" dirty="0" smtClean="0"/>
              <a:t>.- Jefe Supremo: del 14 de septiembre de 1850 a julio 16 de </a:t>
            </a:r>
          </a:p>
          <a:p>
            <a:pPr algn="just"/>
            <a:r>
              <a:rPr lang="es-ES" sz="1600" dirty="0" smtClean="0"/>
              <a:t>1852- Presidente Constitucional: del 17 de julio de 1852 al 31 </a:t>
            </a:r>
          </a:p>
          <a:p>
            <a:pPr algn="just"/>
            <a:r>
              <a:rPr lang="es-ES" sz="1600" dirty="0" smtClean="0"/>
              <a:t>de julio de 1856. </a:t>
            </a:r>
          </a:p>
          <a:p>
            <a:pPr algn="just"/>
            <a:r>
              <a:rPr lang="es-ES" sz="1600" dirty="0" smtClean="0"/>
              <a:t>Biografía.- Nació en </a:t>
            </a:r>
            <a:r>
              <a:rPr lang="es-ES" sz="1600" dirty="0" err="1" smtClean="0"/>
              <a:t>Quillán</a:t>
            </a:r>
            <a:r>
              <a:rPr lang="es-ES" sz="1600" dirty="0" smtClean="0"/>
              <a:t> de </a:t>
            </a:r>
            <a:r>
              <a:rPr lang="es-ES" sz="1600" dirty="0" err="1" smtClean="0"/>
              <a:t>Píllaro</a:t>
            </a:r>
            <a:r>
              <a:rPr lang="es-ES" sz="1600" dirty="0" smtClean="0"/>
              <a:t> en 1808 y murió en </a:t>
            </a:r>
          </a:p>
          <a:p>
            <a:pPr algn="just"/>
            <a:r>
              <a:rPr lang="es-ES" sz="1600" dirty="0" smtClean="0"/>
              <a:t>Guayaquil en 1891. Sus padres fueron el contador español Gabriel Fernández de Urbina y Doña Rosa </a:t>
            </a:r>
            <a:r>
              <a:rPr lang="es-ES" sz="1600" dirty="0" err="1" smtClean="0"/>
              <a:t>Viteri</a:t>
            </a:r>
            <a:r>
              <a:rPr lang="es-ES" sz="1600" dirty="0" smtClean="0"/>
              <a:t>; a los 14 años ingresó en la Escuela Náutica en que el general Juan </a:t>
            </a:r>
            <a:r>
              <a:rPr lang="es-ES" sz="1600" dirty="0" err="1" smtClean="0"/>
              <a:t>Illinworth</a:t>
            </a:r>
            <a:r>
              <a:rPr lang="es-ES" sz="1600" dirty="0" smtClean="0"/>
              <a:t> </a:t>
            </a:r>
          </a:p>
          <a:p>
            <a:pPr algn="just"/>
            <a:r>
              <a:rPr lang="es-ES" sz="1600" dirty="0" smtClean="0"/>
              <a:t>le educó como a su propio hijo. </a:t>
            </a:r>
          </a:p>
          <a:p>
            <a:pPr algn="just"/>
            <a:r>
              <a:rPr lang="es-ES" sz="1600" b="1" dirty="0" smtClean="0"/>
              <a:t>Datos.- </a:t>
            </a:r>
            <a:r>
              <a:rPr lang="es-ES" sz="1600" dirty="0" smtClean="0"/>
              <a:t>Urbina fue un hombre muy sagaz, inteligente con grandes dotes de </a:t>
            </a:r>
          </a:p>
          <a:p>
            <a:pPr algn="just"/>
            <a:r>
              <a:rPr lang="es-ES" sz="1600" dirty="0" smtClean="0"/>
              <a:t>caudillo y orador.. Es decir que los negros esclavos manumitidos salían de la casa de sus patrones. Se emplearon más de 400.000 pesos en la manumisión. La administración hacendaria y fiscal fue pulcra con la colaboración del coronel Teodoro Gómez de la Torre: los negocios y peculados los hubo a espaldas del mandatario. LOS TAURAS.- Urbina para poder sostenerse en el poder creó un Ejército Nacional, especialmente formado por gente de color, ya que los esclavos manumitidos, tenían predilección por la carrera de las armas. Urbina los llamaban a sus soldados negros "mis canónigos" al ser formados en un lugar llamado </a:t>
            </a:r>
            <a:r>
              <a:rPr lang="es-ES" sz="1600" dirty="0" err="1" smtClean="0"/>
              <a:t>Taura</a:t>
            </a:r>
            <a:r>
              <a:rPr lang="es-ES" sz="1600" dirty="0" smtClean="0"/>
              <a:t> se les denominó "LOS TAURAS" temibles por los terribles que eran, así formó su ejército de soldados ecuatorianos para hacer honor a su </a:t>
            </a:r>
            <a:r>
              <a:rPr lang="es-ES" sz="1600" dirty="0" err="1" smtClean="0"/>
              <a:t>marcismo</a:t>
            </a:r>
            <a:r>
              <a:rPr lang="es-ES" sz="1600" dirty="0" smtClean="0"/>
              <a:t> que era sinónimo de civismo y nacionalismo. </a:t>
            </a:r>
          </a:p>
          <a:p>
            <a:pPr algn="just"/>
            <a:endParaRPr lang="es-ES" dirty="0"/>
          </a:p>
        </p:txBody>
      </p:sp>
      <p:pic>
        <p:nvPicPr>
          <p:cNvPr id="29697" name="Picture 1"/>
          <p:cNvPicPr>
            <a:picLocks noChangeAspect="1" noChangeArrowheads="1"/>
          </p:cNvPicPr>
          <p:nvPr/>
        </p:nvPicPr>
        <p:blipFill>
          <a:blip r:embed="rId2"/>
          <a:srcRect t="20000" r="26470"/>
          <a:stretch>
            <a:fillRect/>
          </a:stretch>
        </p:blipFill>
        <p:spPr bwMode="auto">
          <a:xfrm>
            <a:off x="321447" y="380971"/>
            <a:ext cx="1017992" cy="1523997"/>
          </a:xfrm>
          <a:prstGeom prst="rect">
            <a:avLst/>
          </a:prstGeom>
          <a:noFill/>
          <a:ln w="9525">
            <a:noFill/>
            <a:miter lim="800000"/>
            <a:headEnd/>
            <a:tailEnd/>
          </a:ln>
          <a:effectLst/>
        </p:spPr>
      </p:pic>
      <p:sp>
        <p:nvSpPr>
          <p:cNvPr id="4" name="3 CuadroTexto"/>
          <p:cNvSpPr txBox="1"/>
          <p:nvPr/>
        </p:nvSpPr>
        <p:spPr>
          <a:xfrm>
            <a:off x="1387363" y="755576"/>
            <a:ext cx="3761801" cy="646331"/>
          </a:xfrm>
          <a:prstGeom prst="rect">
            <a:avLst/>
          </a:prstGeom>
          <a:noFill/>
        </p:spPr>
        <p:txBody>
          <a:bodyPr wrap="square" rtlCol="0">
            <a:spAutoFit/>
          </a:bodyPr>
          <a:lstStyle/>
          <a:p>
            <a:r>
              <a:rPr lang="es-ES" dirty="0" smtClean="0"/>
              <a:t>JOSÉ MARÍA URVINA VITERI </a:t>
            </a:r>
          </a:p>
          <a:p>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04664" y="467544"/>
            <a:ext cx="5572164" cy="3785652"/>
          </a:xfrm>
          <a:prstGeom prst="rect">
            <a:avLst/>
          </a:prstGeom>
          <a:noFill/>
        </p:spPr>
        <p:txBody>
          <a:bodyPr wrap="square" rtlCol="0">
            <a:spAutoFit/>
          </a:bodyPr>
          <a:lstStyle/>
          <a:p>
            <a:pPr algn="just"/>
            <a:r>
              <a:rPr lang="es-ES" sz="1600" b="1" dirty="0" smtClean="0"/>
              <a:t>Aspecto positivo </a:t>
            </a:r>
          </a:p>
          <a:p>
            <a:pPr algn="just"/>
            <a:r>
              <a:rPr lang="es-ES" sz="1600" dirty="0" smtClean="0"/>
              <a:t>En su gobierno lo más sobresaliente de sus obras la manumisión de los esclavos (manumisión quiere decir quedar libre del poder de su señor).  </a:t>
            </a:r>
          </a:p>
          <a:p>
            <a:pPr algn="just"/>
            <a:endParaRPr lang="es-ES" sz="1600" dirty="0" smtClean="0"/>
          </a:p>
          <a:p>
            <a:pPr algn="just"/>
            <a:r>
              <a:rPr lang="es-ES" sz="1600" dirty="0" smtClean="0"/>
              <a:t>Implantó la libertad de estudios, permitiendo que los estudiantes se titularan solo presentándose a exámenes, sin asistir a los cursos regularmente. </a:t>
            </a:r>
          </a:p>
          <a:p>
            <a:pPr algn="just"/>
            <a:endParaRPr lang="es-ES" sz="1600" dirty="0" smtClean="0"/>
          </a:p>
          <a:p>
            <a:pPr algn="just"/>
            <a:r>
              <a:rPr lang="es-ES" sz="1600" b="1" dirty="0" smtClean="0"/>
              <a:t>Aspecto negativo </a:t>
            </a:r>
          </a:p>
          <a:p>
            <a:pPr algn="just"/>
            <a:r>
              <a:rPr lang="es-ES" sz="1600" dirty="0" smtClean="0"/>
              <a:t>Expulsó a los PP. Jesuitas. En materia política internacional el régimen fue desacreditado e infortunado </a:t>
            </a:r>
          </a:p>
          <a:p>
            <a:pPr algn="just"/>
            <a:r>
              <a:rPr lang="es-ES" sz="1600" dirty="0" smtClean="0"/>
              <a:t>En Perú comenzó a exhibir la írrita cédula de 1802, cuyos efectos fueron nocivos para el Ecuador</a:t>
            </a:r>
          </a:p>
          <a:p>
            <a:pPr algn="just"/>
            <a:endParaRPr lang="es-E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8605" y="1619231"/>
            <a:ext cx="6024732" cy="6494085"/>
          </a:xfrm>
          <a:prstGeom prst="rect">
            <a:avLst/>
          </a:prstGeom>
          <a:noFill/>
        </p:spPr>
        <p:txBody>
          <a:bodyPr wrap="square" rtlCol="0">
            <a:spAutoFit/>
          </a:bodyPr>
          <a:lstStyle/>
          <a:p>
            <a:pPr algn="just"/>
            <a:endParaRPr lang="es-ES" sz="1600" dirty="0" smtClean="0"/>
          </a:p>
          <a:p>
            <a:pPr algn="just"/>
            <a:r>
              <a:rPr lang="es-ES" sz="1600" b="1" dirty="0" smtClean="0"/>
              <a:t>Administración.- </a:t>
            </a:r>
            <a:r>
              <a:rPr lang="es-ES" sz="1600" dirty="0" smtClean="0"/>
              <a:t>Presidente Constitucional del 16 de octubre de 1856 al 1 de mayo de 1859. </a:t>
            </a:r>
          </a:p>
          <a:p>
            <a:pPr algn="just"/>
            <a:endParaRPr lang="es-ES" sz="1600" dirty="0" smtClean="0"/>
          </a:p>
          <a:p>
            <a:pPr algn="just"/>
            <a:r>
              <a:rPr lang="es-ES" sz="1600" b="1" dirty="0" smtClean="0"/>
              <a:t>2.- Biografía.- </a:t>
            </a:r>
            <a:r>
              <a:rPr lang="es-ES" sz="1600" dirty="0" smtClean="0"/>
              <a:t>Nació en Guayaquil en 1811, murió en la misma ciudad el 2 de marzo de 1893. A los 12 años ingresó a la Escuela Náutica. Tomó parte en el sitio Callao, en la acción de </a:t>
            </a:r>
            <a:r>
              <a:rPr lang="es-ES" sz="1600" dirty="0" err="1" smtClean="0"/>
              <a:t>Malpelo</a:t>
            </a:r>
            <a:r>
              <a:rPr lang="es-ES" sz="1600" dirty="0" smtClean="0"/>
              <a:t>, en la 2da revolución del 6 de marzo de 1845, en los combates de la Elvira, acompañó a Urbina en las revoluciones de los años 1849, 50 y 51. En 1849, ascendió. </a:t>
            </a:r>
          </a:p>
          <a:p>
            <a:pPr algn="just"/>
            <a:endParaRPr lang="es-ES" sz="1600" dirty="0" smtClean="0"/>
          </a:p>
          <a:p>
            <a:pPr algn="just"/>
            <a:r>
              <a:rPr lang="es-ES" sz="1600" b="1" dirty="0" smtClean="0"/>
              <a:t>Obras.- </a:t>
            </a:r>
            <a:r>
              <a:rPr lang="es-ES" sz="1600" dirty="0" smtClean="0"/>
              <a:t>En 1857 fundó el Instituto Científico de Latacunga, en Loja el Colegio La Unión; en 1858 el Instituto de Señoritas Loja, el Colegio Bolívar de Ambato, multiplicación de planteles de instrucción primaria, pese a los esfuerzos del Ministro Mata, no mejoró la calidad de enseñanza. Dispuso que los abogados de pobres y agentes fiscales debían defender gratuitamente al indio del interior aún cuando tengan defensores particulares. </a:t>
            </a:r>
          </a:p>
          <a:p>
            <a:pPr algn="just"/>
            <a:endParaRPr lang="es-ES" sz="1600" dirty="0" smtClean="0"/>
          </a:p>
          <a:p>
            <a:pPr algn="just"/>
            <a:r>
              <a:rPr lang="es-ES" sz="1600" dirty="0" smtClean="0"/>
              <a:t>Se establecieron las Hermanas de la Caridad en el país. Se arreglo la deuda Inglesa. </a:t>
            </a:r>
          </a:p>
          <a:p>
            <a:pPr algn="just"/>
            <a:endParaRPr lang="es-ES" sz="1600" dirty="0" smtClean="0"/>
          </a:p>
          <a:p>
            <a:pPr algn="just"/>
            <a:r>
              <a:rPr lang="es-ES" sz="1600" dirty="0" smtClean="0"/>
              <a:t>Fue aprobado el código civil que entró en vigencia en 1861 </a:t>
            </a:r>
          </a:p>
          <a:p>
            <a:pPr algn="just"/>
            <a:endParaRPr lang="es-ES" sz="1600" dirty="0" smtClean="0"/>
          </a:p>
          <a:p>
            <a:pPr algn="just"/>
            <a:endParaRPr lang="es-ES" sz="1600" dirty="0"/>
          </a:p>
        </p:txBody>
      </p:sp>
      <p:sp>
        <p:nvSpPr>
          <p:cNvPr id="3" name="2 CuadroTexto"/>
          <p:cNvSpPr txBox="1"/>
          <p:nvPr/>
        </p:nvSpPr>
        <p:spPr>
          <a:xfrm>
            <a:off x="1916832" y="819809"/>
            <a:ext cx="3747455" cy="646331"/>
          </a:xfrm>
          <a:prstGeom prst="rect">
            <a:avLst/>
          </a:prstGeom>
          <a:noFill/>
        </p:spPr>
        <p:txBody>
          <a:bodyPr wrap="square" rtlCol="0">
            <a:spAutoFit/>
          </a:bodyPr>
          <a:lstStyle/>
          <a:p>
            <a:r>
              <a:rPr lang="es-ES" dirty="0" smtClean="0"/>
              <a:t>GRAL. FRANCISCO ROBLES </a:t>
            </a:r>
          </a:p>
          <a:p>
            <a:endParaRPr lang="es-ES" dirty="0"/>
          </a:p>
        </p:txBody>
      </p:sp>
      <p:pic>
        <p:nvPicPr>
          <p:cNvPr id="27649" name="Picture 1"/>
          <p:cNvPicPr>
            <a:picLocks noChangeAspect="1" noChangeArrowheads="1"/>
          </p:cNvPicPr>
          <p:nvPr/>
        </p:nvPicPr>
        <p:blipFill>
          <a:blip r:embed="rId2"/>
          <a:srcRect b="49152"/>
          <a:stretch>
            <a:fillRect/>
          </a:stretch>
        </p:blipFill>
        <p:spPr bwMode="auto">
          <a:xfrm>
            <a:off x="482182" y="380971"/>
            <a:ext cx="1218626" cy="15240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0 CuadroTexto"/>
          <p:cNvSpPr txBox="1"/>
          <p:nvPr/>
        </p:nvSpPr>
        <p:spPr>
          <a:xfrm>
            <a:off x="308746" y="323528"/>
            <a:ext cx="6000792" cy="4278094"/>
          </a:xfrm>
          <a:prstGeom prst="rect">
            <a:avLst/>
          </a:prstGeom>
          <a:noFill/>
        </p:spPr>
        <p:txBody>
          <a:bodyPr wrap="square" rtlCol="0">
            <a:spAutoFit/>
          </a:bodyPr>
          <a:lstStyle/>
          <a:p>
            <a:pPr algn="just"/>
            <a:r>
              <a:rPr lang="es-ES" sz="1600" b="1" dirty="0" smtClean="0"/>
              <a:t>Aspecto positivo </a:t>
            </a:r>
          </a:p>
          <a:p>
            <a:pPr algn="just"/>
            <a:r>
              <a:rPr lang="es-ES" sz="1600" dirty="0" smtClean="0"/>
              <a:t>Dispuso que los abogados de pobres y agentes fiscales debían defender gratuitamente al indio del interior aún cuando tengan defensores particulares. </a:t>
            </a:r>
          </a:p>
          <a:p>
            <a:pPr algn="just"/>
            <a:endParaRPr lang="es-ES" sz="1600" dirty="0" smtClean="0"/>
          </a:p>
          <a:p>
            <a:pPr algn="just"/>
            <a:r>
              <a:rPr lang="es-ES" sz="1600" dirty="0" smtClean="0"/>
              <a:t>Fue aprobado el código civil que entró en vigencia en 1861. </a:t>
            </a:r>
          </a:p>
          <a:p>
            <a:pPr algn="just"/>
            <a:endParaRPr lang="es-ES" sz="1600" dirty="0" smtClean="0"/>
          </a:p>
          <a:p>
            <a:pPr algn="just"/>
            <a:r>
              <a:rPr lang="es-ES" sz="1600" dirty="0" smtClean="0"/>
              <a:t>El terremoto de 1859 asoló a Quito, hubo inundaciones, entonces Robles dispuso las reparaciones de los daños causados. </a:t>
            </a:r>
          </a:p>
          <a:p>
            <a:pPr algn="just"/>
            <a:endParaRPr lang="es-ES" sz="1600" dirty="0" smtClean="0"/>
          </a:p>
          <a:p>
            <a:pPr algn="just"/>
            <a:r>
              <a:rPr lang="es-ES" sz="1600" b="1" dirty="0" smtClean="0"/>
              <a:t>Aspecto negativo </a:t>
            </a:r>
          </a:p>
          <a:p>
            <a:pPr algn="just"/>
            <a:r>
              <a:rPr lang="es-ES" sz="1600" dirty="0" smtClean="0"/>
              <a:t>El 1 de octubre de 1858, el Perú amenazó al Ecuador. </a:t>
            </a:r>
          </a:p>
          <a:p>
            <a:pPr algn="just"/>
            <a:r>
              <a:rPr lang="es-ES" sz="1600" dirty="0" smtClean="0"/>
              <a:t>El presidente del Perú Mariscal Ramón Castilla que invadió nuestro territorio por mar y tierra, entró hasta tomarse Guayaquil. </a:t>
            </a:r>
          </a:p>
          <a:p>
            <a:pPr algn="just"/>
            <a:endParaRPr lang="es-E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60712" y="1904982"/>
            <a:ext cx="6107949" cy="6494085"/>
          </a:xfrm>
          <a:prstGeom prst="rect">
            <a:avLst/>
          </a:prstGeom>
          <a:noFill/>
        </p:spPr>
        <p:txBody>
          <a:bodyPr wrap="square" rtlCol="0">
            <a:spAutoFit/>
          </a:bodyPr>
          <a:lstStyle/>
          <a:p>
            <a:pPr algn="just"/>
            <a:r>
              <a:rPr lang="es-ES" sz="1600" b="1" dirty="0" smtClean="0"/>
              <a:t>Administración</a:t>
            </a:r>
            <a:r>
              <a:rPr lang="es-ES" sz="1600" dirty="0" smtClean="0"/>
              <a:t>.- Jefe Supremo- Desde 1859 hasta 1861 marzo. </a:t>
            </a:r>
          </a:p>
          <a:p>
            <a:pPr algn="just"/>
            <a:r>
              <a:rPr lang="es-ES" sz="1600" dirty="0" smtClean="0"/>
              <a:t>Presidente Constitucional: 1er período del 2 de abril de 1861 al 30 de agosto de 1865. 2do. Período: del 10 de agosto de 1869 al 5 de agosto de 1875. 3er período: empieza el 6 de agosto de 1875, pero fue asesinado a machetazos por el colombiano Faustino Lemos Rayo. </a:t>
            </a:r>
          </a:p>
          <a:p>
            <a:pPr algn="just"/>
            <a:endParaRPr lang="es-ES" sz="1600" dirty="0" smtClean="0"/>
          </a:p>
          <a:p>
            <a:pPr algn="just"/>
            <a:r>
              <a:rPr lang="es-ES" sz="1600" b="1" dirty="0" smtClean="0"/>
              <a:t>Biografía</a:t>
            </a:r>
            <a:r>
              <a:rPr lang="es-ES" sz="1600" dirty="0" smtClean="0"/>
              <a:t>.- Nació en Guayaquil el 24 de diciembre de 1821 y murió en Quito el 6 de agosto de 1875. Sus padres fueron don Gabriel García Gómez y doña Mercedes Moreno, personas muy distinguidas por su nobleza y cualidades. De prodigiosa inteligencia, gran memoria y enérgica voluntad: De excepcionales virtudes, aptitudes, espíritu dominador y vigorosa personalidad.</a:t>
            </a:r>
          </a:p>
          <a:p>
            <a:pPr algn="just"/>
            <a:endParaRPr lang="es-ES" sz="1600" dirty="0" smtClean="0"/>
          </a:p>
          <a:p>
            <a:pPr algn="just"/>
            <a:r>
              <a:rPr lang="es-ES" sz="1600" b="1" dirty="0"/>
              <a:t>Obras</a:t>
            </a:r>
            <a:r>
              <a:rPr lang="es-ES" sz="1600" dirty="0"/>
              <a:t>.- Además de una estadista de enormes proporciones García Moreno fue </a:t>
            </a:r>
            <a:r>
              <a:rPr lang="es-ES" sz="1600" dirty="0" smtClean="0"/>
              <a:t>un </a:t>
            </a:r>
            <a:r>
              <a:rPr lang="es-ES" sz="1600" dirty="0"/>
              <a:t>patriota que se esforzó por realizar obras materiales en bien de la Patria, como las siguientes: en la educación dio impulso con la traída de los PP. Jesuitas; MM. De los Sagrados Corazones, Hermanos de las escuelas cristianas. Al ingeniero Sebastián </a:t>
            </a:r>
            <a:r>
              <a:rPr lang="es-ES" sz="1600" dirty="0" err="1"/>
              <a:t>Weis</a:t>
            </a:r>
            <a:r>
              <a:rPr lang="es-ES" sz="1600" dirty="0"/>
              <a:t> contrató pata trabajar en la carrera Quito- Cuenca, además construyó edificios públicos.</a:t>
            </a:r>
            <a:endParaRPr lang="es-ES" sz="1600" dirty="0" smtClean="0"/>
          </a:p>
          <a:p>
            <a:pPr algn="just"/>
            <a:r>
              <a:rPr lang="es-ES" sz="1600" dirty="0" smtClean="0"/>
              <a:t> </a:t>
            </a:r>
          </a:p>
          <a:p>
            <a:pPr algn="just"/>
            <a:endParaRPr lang="es-ES" sz="1600" dirty="0"/>
          </a:p>
        </p:txBody>
      </p:sp>
      <p:sp>
        <p:nvSpPr>
          <p:cNvPr id="3" name="2 CuadroTexto"/>
          <p:cNvSpPr txBox="1"/>
          <p:nvPr/>
        </p:nvSpPr>
        <p:spPr>
          <a:xfrm>
            <a:off x="1522498" y="781210"/>
            <a:ext cx="3384376" cy="646331"/>
          </a:xfrm>
          <a:prstGeom prst="rect">
            <a:avLst/>
          </a:prstGeom>
          <a:noFill/>
        </p:spPr>
        <p:txBody>
          <a:bodyPr wrap="square" rtlCol="0">
            <a:spAutoFit/>
          </a:bodyPr>
          <a:lstStyle/>
          <a:p>
            <a:r>
              <a:rPr lang="es-ES" dirty="0" smtClean="0"/>
              <a:t>DR. GABRIEL GARCÍA M. </a:t>
            </a:r>
          </a:p>
          <a:p>
            <a:endParaRPr lang="es-ES" dirty="0"/>
          </a:p>
        </p:txBody>
      </p:sp>
      <p:pic>
        <p:nvPicPr>
          <p:cNvPr id="25601" name="Picture 1"/>
          <p:cNvPicPr>
            <a:picLocks noChangeAspect="1" noChangeArrowheads="1"/>
          </p:cNvPicPr>
          <p:nvPr/>
        </p:nvPicPr>
        <p:blipFill>
          <a:blip r:embed="rId2"/>
          <a:srcRect t="50847"/>
          <a:stretch>
            <a:fillRect/>
          </a:stretch>
        </p:blipFill>
        <p:spPr bwMode="auto">
          <a:xfrm>
            <a:off x="375026" y="190470"/>
            <a:ext cx="1109758" cy="147322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149" y="279965"/>
            <a:ext cx="6058171" cy="6740307"/>
          </a:xfrm>
          <a:prstGeom prst="rect">
            <a:avLst/>
          </a:prstGeom>
        </p:spPr>
        <p:txBody>
          <a:bodyPr wrap="square">
            <a:spAutoFit/>
          </a:bodyPr>
          <a:lstStyle/>
          <a:p>
            <a:pPr algn="just"/>
            <a:r>
              <a:rPr lang="es-ES" sz="1600" dirty="0" smtClean="0"/>
              <a:t>En su segunda administración incrementó la educación con las Hermanas de la Caridad y las MM. De la Providencia para educación primaria: para secundaria los PP. Jesuitas, Lazaristas: En la superior doctores y sabios maestros alemanes: químicos, físicos, matemáticos y naturalistas. Fundó la Escuela Politécnica Nacional y el Colegio Central Técnico, equipándolos de laboratorios de Química, Física e Historia Natural. Para la Astronomía inauguró el Observatorio Astronómico de Quito. </a:t>
            </a:r>
          </a:p>
          <a:p>
            <a:pPr algn="just"/>
            <a:endParaRPr lang="es-ES" sz="1600" dirty="0" smtClean="0"/>
          </a:p>
          <a:p>
            <a:pPr algn="just"/>
            <a:r>
              <a:rPr lang="es-ES" sz="1600" b="1" dirty="0"/>
              <a:t>Aspecto positivo </a:t>
            </a:r>
          </a:p>
          <a:p>
            <a:pPr algn="just"/>
            <a:r>
              <a:rPr lang="es-ES" sz="1600" dirty="0" smtClean="0"/>
              <a:t>•García </a:t>
            </a:r>
            <a:r>
              <a:rPr lang="es-ES" sz="1600" dirty="0"/>
              <a:t>Moreno fue un patriota que se esforzó por realizar obras </a:t>
            </a:r>
            <a:r>
              <a:rPr lang="es-ES" sz="1600" dirty="0" smtClean="0"/>
              <a:t>materiales </a:t>
            </a:r>
            <a:r>
              <a:rPr lang="es-ES" sz="1600" dirty="0"/>
              <a:t>en bien de la Patria </a:t>
            </a:r>
          </a:p>
          <a:p>
            <a:pPr algn="just"/>
            <a:endParaRPr lang="es-ES" sz="1600" dirty="0"/>
          </a:p>
          <a:p>
            <a:pPr algn="just"/>
            <a:r>
              <a:rPr lang="es-ES" sz="1600" dirty="0"/>
              <a:t>Fundó la Escuela Politécnica Nacional y el Colegio Central Técnico, </a:t>
            </a:r>
            <a:r>
              <a:rPr lang="es-ES" sz="1600" dirty="0" smtClean="0"/>
              <a:t>equipándolos </a:t>
            </a:r>
            <a:r>
              <a:rPr lang="es-ES" sz="1600" dirty="0"/>
              <a:t>de laboratorios de Química, Física e Historia Natural. </a:t>
            </a:r>
          </a:p>
          <a:p>
            <a:pPr algn="just"/>
            <a:endParaRPr lang="es-ES" sz="1600" dirty="0" smtClean="0"/>
          </a:p>
          <a:p>
            <a:pPr algn="just"/>
            <a:r>
              <a:rPr lang="es-ES" sz="1600" b="1" dirty="0" smtClean="0"/>
              <a:t>Aspecto </a:t>
            </a:r>
            <a:r>
              <a:rPr lang="es-ES" sz="1600" b="1" dirty="0"/>
              <a:t>negativo </a:t>
            </a:r>
          </a:p>
          <a:p>
            <a:pPr algn="just"/>
            <a:endParaRPr lang="es-ES" sz="1600" dirty="0"/>
          </a:p>
          <a:p>
            <a:pPr algn="just"/>
            <a:r>
              <a:rPr lang="es-ES" sz="1600" dirty="0"/>
              <a:t>Las guerras con Colombia en diversas ocasiones. </a:t>
            </a:r>
          </a:p>
          <a:p>
            <a:pPr algn="just"/>
            <a:endParaRPr lang="es-ES" sz="1600" dirty="0"/>
          </a:p>
          <a:p>
            <a:pPr algn="just"/>
            <a:r>
              <a:rPr lang="es-ES" sz="1600" dirty="0"/>
              <a:t>Fue asesinas en las gradas del palacio de </a:t>
            </a:r>
            <a:r>
              <a:rPr lang="es-ES" sz="1600" dirty="0" err="1"/>
              <a:t>Carondelet</a:t>
            </a:r>
            <a:r>
              <a:rPr lang="es-ES" sz="1600" dirty="0"/>
              <a:t> por Faustino Lemos Rayo, ciudadano colombiano residente en el Ecuador cuando comprobó que lo traicionaba con su mujer aprovechando su ausencia en el Oriente. </a:t>
            </a:r>
          </a:p>
          <a:p>
            <a:pPr algn="just"/>
            <a:endParaRPr lang="es-ES"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1714481"/>
            <a:ext cx="6000792" cy="5016758"/>
          </a:xfrm>
          <a:prstGeom prst="rect">
            <a:avLst/>
          </a:prstGeom>
        </p:spPr>
        <p:txBody>
          <a:bodyPr wrap="square">
            <a:spAutoFit/>
          </a:bodyPr>
          <a:lstStyle/>
          <a:p>
            <a:pPr algn="just"/>
            <a:r>
              <a:rPr lang="es-ES" sz="1600" b="1" dirty="0" smtClean="0"/>
              <a:t>Administración</a:t>
            </a:r>
            <a:r>
              <a:rPr lang="es-ES" sz="1600" dirty="0" smtClean="0"/>
              <a:t>.- Presidente Constitucional: Del 7 de Septiembre de 1865 al 6 de noviembre de 1867. </a:t>
            </a:r>
          </a:p>
          <a:p>
            <a:pPr algn="just"/>
            <a:endParaRPr lang="es-ES" sz="1600" dirty="0" smtClean="0"/>
          </a:p>
          <a:p>
            <a:pPr algn="just"/>
            <a:r>
              <a:rPr lang="es-ES" sz="1600" b="1" dirty="0" smtClean="0"/>
              <a:t>Biografía</a:t>
            </a:r>
            <a:r>
              <a:rPr lang="es-ES" sz="1600" dirty="0" smtClean="0"/>
              <a:t>.- Nació en </a:t>
            </a:r>
            <a:r>
              <a:rPr lang="es-ES" sz="1600" dirty="0" err="1" smtClean="0"/>
              <a:t>Cariamanga</a:t>
            </a:r>
            <a:r>
              <a:rPr lang="es-ES" sz="1600" dirty="0" smtClean="0"/>
              <a:t> provincia de Loja en el año </a:t>
            </a:r>
          </a:p>
          <a:p>
            <a:pPr algn="just"/>
            <a:r>
              <a:rPr lang="es-ES" sz="1600" dirty="0" smtClean="0"/>
              <a:t>1804, murió en Quito el 5 de mayo de 1873. Carrión fue un hombre severo en las costumbres, justiciero, tenaz en las resoluciones, pero en el fondo débil, incapaz de quebrantar lo establecido tradicionalmente, sumiso respetuoso de la Constitución y de las leyes. </a:t>
            </a:r>
          </a:p>
          <a:p>
            <a:pPr algn="just"/>
            <a:endParaRPr lang="es-ES" sz="1600" dirty="0" smtClean="0"/>
          </a:p>
          <a:p>
            <a:pPr algn="just"/>
            <a:r>
              <a:rPr lang="es-ES" sz="1600" b="1" dirty="0" smtClean="0"/>
              <a:t>Obras.- </a:t>
            </a:r>
            <a:r>
              <a:rPr lang="es-ES" sz="1600" dirty="0" smtClean="0"/>
              <a:t>El nuevo mandatario demostró apenas subió al poder, una honestidad y una lealtad muy notables; honestidad de procedimientos, lealtad a los principios. Pero dejó ver una falta de energía, de la que abusaron los adversarios del régimen actual y los que aún no perdonaban la vigilancia y la severidad del anterior. El fracaso de este Gobierno en el que cualquier otra época habría sido un gobierno constructivo y de lata significación histórica, dio principio en el contraste de caracteres entre García Moreno y Jerónimo Carrión.</a:t>
            </a:r>
            <a:endParaRPr lang="es-ES" sz="1600" dirty="0"/>
          </a:p>
        </p:txBody>
      </p:sp>
      <p:pic>
        <p:nvPicPr>
          <p:cNvPr id="22529" name="Picture 1"/>
          <p:cNvPicPr>
            <a:picLocks noChangeAspect="1" noChangeArrowheads="1"/>
          </p:cNvPicPr>
          <p:nvPr/>
        </p:nvPicPr>
        <p:blipFill>
          <a:blip r:embed="rId2"/>
          <a:srcRect/>
          <a:stretch>
            <a:fillRect/>
          </a:stretch>
        </p:blipFill>
        <p:spPr bwMode="auto">
          <a:xfrm>
            <a:off x="375025" y="190469"/>
            <a:ext cx="1017991" cy="1498600"/>
          </a:xfrm>
          <a:prstGeom prst="rect">
            <a:avLst/>
          </a:prstGeom>
          <a:noFill/>
          <a:ln w="9525">
            <a:noFill/>
            <a:miter lim="800000"/>
            <a:headEnd/>
            <a:tailEnd/>
          </a:ln>
          <a:effectLst/>
        </p:spPr>
      </p:pic>
      <p:sp>
        <p:nvSpPr>
          <p:cNvPr id="5" name="4 Rectángulo"/>
          <p:cNvSpPr/>
          <p:nvPr/>
        </p:nvSpPr>
        <p:spPr>
          <a:xfrm>
            <a:off x="1393017" y="761973"/>
            <a:ext cx="4134465" cy="369332"/>
          </a:xfrm>
          <a:prstGeom prst="rect">
            <a:avLst/>
          </a:prstGeom>
        </p:spPr>
        <p:txBody>
          <a:bodyPr wrap="none">
            <a:spAutoFit/>
          </a:bodyPr>
          <a:lstStyle/>
          <a:p>
            <a:r>
              <a:rPr lang="es-ES" dirty="0" smtClean="0"/>
              <a:t>JERÓNIMO CARRIÓN Y PALACIO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8951" y="630344"/>
            <a:ext cx="6124385" cy="3293209"/>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Demostró apenas subió al poder, una honestidad y una lealtad muy notables; honestidad de procedimientos, lealtad a los principios. </a:t>
            </a:r>
          </a:p>
          <a:p>
            <a:pPr algn="just"/>
            <a:endParaRPr lang="es-ES" sz="1600" dirty="0"/>
          </a:p>
          <a:p>
            <a:pPr algn="just"/>
            <a:r>
              <a:rPr lang="es-ES" sz="1600" b="1" dirty="0"/>
              <a:t>Aspecto negativo </a:t>
            </a:r>
          </a:p>
          <a:p>
            <a:pPr algn="just"/>
            <a:endParaRPr lang="es-ES" sz="1600" dirty="0"/>
          </a:p>
          <a:p>
            <a:pPr algn="just"/>
            <a:r>
              <a:rPr lang="es-ES" sz="1600" dirty="0"/>
              <a:t>Carrión tuvo que afrontar en parte la malhadada guerra del Pacífico, </a:t>
            </a:r>
            <a:r>
              <a:rPr lang="es-ES" sz="1600" dirty="0" err="1" smtClean="0"/>
              <a:t>enla</a:t>
            </a:r>
            <a:r>
              <a:rPr lang="es-ES" sz="1600" dirty="0" smtClean="0"/>
              <a:t> </a:t>
            </a:r>
            <a:r>
              <a:rPr lang="es-ES" sz="1600" dirty="0"/>
              <a:t>que Chile, Perú y Ecuador intervinieron conjuntamente en </a:t>
            </a:r>
            <a:r>
              <a:rPr lang="es-ES" sz="1600" dirty="0" smtClean="0"/>
              <a:t>acciones bélicas </a:t>
            </a:r>
            <a:r>
              <a:rPr lang="es-ES" sz="1600" dirty="0"/>
              <a:t>marítimas contra la flota española que había declarado la </a:t>
            </a:r>
            <a:r>
              <a:rPr lang="es-ES" sz="1600" dirty="0" smtClean="0"/>
              <a:t>guerra a </a:t>
            </a:r>
            <a:r>
              <a:rPr lang="es-ES" sz="1600" dirty="0"/>
              <a:t>Chile y al Perú.</a:t>
            </a:r>
          </a:p>
          <a:p>
            <a:pPr algn="just"/>
            <a:endParaRPr lang="es-E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081909" y="539552"/>
            <a:ext cx="3954760" cy="648072"/>
          </a:xfrm>
        </p:spPr>
        <p:txBody>
          <a:bodyPr>
            <a:normAutofit/>
          </a:bodyPr>
          <a:lstStyle/>
          <a:p>
            <a:r>
              <a:rPr lang="es-ES" sz="1800" dirty="0">
                <a:solidFill>
                  <a:schemeClr val="tx1"/>
                </a:solidFill>
              </a:rPr>
              <a:t>JUAN JOSE FLORES </a:t>
            </a:r>
            <a:endParaRPr lang="es-EC" sz="1800" dirty="0">
              <a:solidFill>
                <a:schemeClr val="tx1"/>
              </a:solidFill>
            </a:endParaRPr>
          </a:p>
        </p:txBody>
      </p:sp>
      <p:sp>
        <p:nvSpPr>
          <p:cNvPr id="3" name="2 Marcador de contenido"/>
          <p:cNvSpPr>
            <a:spLocks noGrp="1"/>
          </p:cNvSpPr>
          <p:nvPr>
            <p:ph sz="quarter" idx="1"/>
          </p:nvPr>
        </p:nvSpPr>
        <p:spPr/>
        <p:txBody>
          <a:bodyPr>
            <a:normAutofit fontScale="70000" lnSpcReduction="20000"/>
          </a:bodyPr>
          <a:lstStyle/>
          <a:p>
            <a:pPr algn="just"/>
            <a:r>
              <a:rPr lang="es-ES" b="1" dirty="0">
                <a:cs typeface="Arial" pitchFamily="34" charset="0"/>
              </a:rPr>
              <a:t>Biografía</a:t>
            </a:r>
            <a:r>
              <a:rPr lang="es-ES" dirty="0">
                <a:cs typeface="Arial" pitchFamily="34" charset="0"/>
              </a:rPr>
              <a:t>.-Nació en Puerto Cabello, Venezuela, el 19 de julio </a:t>
            </a:r>
            <a:r>
              <a:rPr lang="es-ES" dirty="0" smtClean="0">
                <a:cs typeface="Arial" pitchFamily="34" charset="0"/>
              </a:rPr>
              <a:t>de </a:t>
            </a:r>
            <a:r>
              <a:rPr lang="es-ES" dirty="0">
                <a:cs typeface="Arial" pitchFamily="34" charset="0"/>
              </a:rPr>
              <a:t>1800, murió frente a </a:t>
            </a:r>
            <a:r>
              <a:rPr lang="es-ES" dirty="0" err="1">
                <a:cs typeface="Arial" pitchFamily="34" charset="0"/>
              </a:rPr>
              <a:t>Puná</a:t>
            </a:r>
            <a:r>
              <a:rPr lang="es-ES" dirty="0">
                <a:cs typeface="Arial" pitchFamily="34" charset="0"/>
              </a:rPr>
              <a:t> a los 63 años el 1 de octubre de 1864, su infancia fue pobre y desvalida; adolescente sin direcciones precisas para su existencia. A los 15 años entró en las huestes españolas, rectificó su conducta y pasó el campo de patriotas del país. Empezó como cadete con el grado de alférez, llegando a coronel, ascendido por el Libertador Simón </a:t>
            </a:r>
            <a:r>
              <a:rPr lang="es-ES" dirty="0" smtClean="0">
                <a:cs typeface="Arial" pitchFamily="34" charset="0"/>
              </a:rPr>
              <a:t>Bolívar </a:t>
            </a:r>
            <a:r>
              <a:rPr lang="es-ES" dirty="0">
                <a:cs typeface="Arial" pitchFamily="34" charset="0"/>
              </a:rPr>
              <a:t>el 1 de octubre de 1822. Vencedor en </a:t>
            </a:r>
            <a:r>
              <a:rPr lang="es-ES" dirty="0" err="1">
                <a:cs typeface="Arial" pitchFamily="34" charset="0"/>
              </a:rPr>
              <a:t>Tarqui</a:t>
            </a:r>
            <a:r>
              <a:rPr lang="es-ES" dirty="0">
                <a:cs typeface="Arial" pitchFamily="34" charset="0"/>
              </a:rPr>
              <a:t> el 28 de febrero de 1827. Se casó en Quito con Mercedes Jijón de Vivanco el 21 de octubre de 1824. De escasa cultura, pero destacado militar y político, fracasó como estadista. </a:t>
            </a:r>
          </a:p>
          <a:p>
            <a:pPr algn="just"/>
            <a:r>
              <a:rPr lang="es-ES" dirty="0">
                <a:cs typeface="Arial" pitchFamily="34" charset="0"/>
              </a:rPr>
              <a:t>Administración.- Jefe Supremo: desde el 13 de mayo hasta el 14 de agosto </a:t>
            </a:r>
            <a:r>
              <a:rPr lang="es-ES" dirty="0" smtClean="0">
                <a:cs typeface="Arial" pitchFamily="34" charset="0"/>
              </a:rPr>
              <a:t>de </a:t>
            </a:r>
            <a:r>
              <a:rPr lang="es-ES" dirty="0">
                <a:cs typeface="Arial" pitchFamily="34" charset="0"/>
              </a:rPr>
              <a:t>1830. Presidente provisional: del 14 de agosto al 22 de septiembre de 1830. Presidente Constitucional: </a:t>
            </a:r>
            <a:r>
              <a:rPr lang="es-ES" b="1" dirty="0">
                <a:cs typeface="Arial" pitchFamily="34" charset="0"/>
              </a:rPr>
              <a:t>Primer período</a:t>
            </a:r>
            <a:r>
              <a:rPr lang="es-ES" dirty="0">
                <a:cs typeface="Arial" pitchFamily="34" charset="0"/>
              </a:rPr>
              <a:t>: Del 22 de septiembre de 1830 al 10 de septiembre de 1834. </a:t>
            </a:r>
          </a:p>
          <a:p>
            <a:pPr algn="just"/>
            <a:r>
              <a:rPr lang="es-ES" b="1" dirty="0">
                <a:cs typeface="Arial" pitchFamily="34" charset="0"/>
              </a:rPr>
              <a:t>Obras</a:t>
            </a:r>
            <a:r>
              <a:rPr lang="es-ES" dirty="0">
                <a:cs typeface="Arial" pitchFamily="34" charset="0"/>
              </a:rPr>
              <a:t>.- Al no descollar como estadista y constructor fervoroso, ocasionó la </a:t>
            </a:r>
            <a:r>
              <a:rPr lang="es-ES" dirty="0" smtClean="0">
                <a:cs typeface="Arial" pitchFamily="34" charset="0"/>
              </a:rPr>
              <a:t>bancarrota </a:t>
            </a:r>
            <a:r>
              <a:rPr lang="es-ES" dirty="0">
                <a:cs typeface="Arial" pitchFamily="34" charset="0"/>
              </a:rPr>
              <a:t>de la Hacienda Pública; se notó el descuido de la educación y un total de las obras públicas. El presupuesto del Estado ascendió a 387.973 pesos. Los 200.000 pesos los empleaba el ejército, los 187.973 pesos se los utilizaba en el pago a los funcionarios públicos, educación administración de la justicia. </a:t>
            </a:r>
          </a:p>
          <a:p>
            <a:endParaRPr lang="es-EC" dirty="0"/>
          </a:p>
        </p:txBody>
      </p:sp>
      <p:pic>
        <p:nvPicPr>
          <p:cNvPr id="4" name="Picture 2"/>
          <p:cNvPicPr>
            <a:picLocks noChangeAspect="1" noChangeArrowheads="1"/>
          </p:cNvPicPr>
          <p:nvPr/>
        </p:nvPicPr>
        <p:blipFill>
          <a:blip r:embed="rId2"/>
          <a:srcRect t="18182" r="29412"/>
          <a:stretch>
            <a:fillRect/>
          </a:stretch>
        </p:blipFill>
        <p:spPr bwMode="auto">
          <a:xfrm>
            <a:off x="692696" y="203475"/>
            <a:ext cx="1391910" cy="1645226"/>
          </a:xfrm>
          <a:prstGeom prst="rect">
            <a:avLst/>
          </a:prstGeom>
          <a:noFill/>
          <a:ln w="9525">
            <a:noFill/>
            <a:miter lim="800000"/>
            <a:headEnd/>
            <a:tailEnd/>
          </a:ln>
          <a:effectLst/>
        </p:spPr>
      </p:pic>
    </p:spTree>
    <p:extLst>
      <p:ext uri="{BB962C8B-B14F-4D97-AF65-F5344CB8AC3E}">
        <p14:creationId xmlns:p14="http://schemas.microsoft.com/office/powerpoint/2010/main" val="3796917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666723"/>
            <a:ext cx="6000792" cy="7232749"/>
          </a:xfrm>
          <a:prstGeom prst="rect">
            <a:avLst/>
          </a:prstGeom>
        </p:spPr>
        <p:txBody>
          <a:bodyPr wrap="square">
            <a:spAutoFit/>
          </a:bodyPr>
          <a:lstStyle/>
          <a:p>
            <a:pPr algn="just"/>
            <a:r>
              <a:rPr lang="es-ES" sz="1600" dirty="0" smtClean="0"/>
              <a:t/>
            </a:r>
            <a:br>
              <a:rPr lang="es-ES" sz="1600" dirty="0" smtClean="0"/>
            </a:br>
            <a:endParaRPr lang="es-ES" sz="1600" dirty="0" smtClean="0"/>
          </a:p>
          <a:p>
            <a:pPr algn="just"/>
            <a:r>
              <a:rPr lang="es-ES" sz="1600" b="1" dirty="0" smtClean="0"/>
              <a:t>Presidente</a:t>
            </a:r>
            <a:r>
              <a:rPr lang="es-ES" sz="1600" dirty="0" smtClean="0"/>
              <a:t>.- </a:t>
            </a:r>
          </a:p>
          <a:p>
            <a:pPr algn="just"/>
            <a:r>
              <a:rPr lang="es-ES" sz="1600" dirty="0" smtClean="0"/>
              <a:t>Constitucional Encargado. </a:t>
            </a:r>
          </a:p>
          <a:p>
            <a:pPr algn="just"/>
            <a:r>
              <a:rPr lang="es-ES" sz="1600" b="1" dirty="0" smtClean="0"/>
              <a:t>Gobierno.- </a:t>
            </a:r>
            <a:r>
              <a:rPr lang="es-ES" sz="1600" dirty="0" smtClean="0"/>
              <a:t>Desde el 7 de noviembre de 1867 hasta el 20 de enero de 1868. </a:t>
            </a:r>
          </a:p>
          <a:p>
            <a:pPr algn="just"/>
            <a:endParaRPr lang="es-ES" sz="1600" dirty="0" smtClean="0"/>
          </a:p>
          <a:p>
            <a:pPr algn="just"/>
            <a:r>
              <a:rPr lang="es-ES" sz="1600" b="1" dirty="0" smtClean="0"/>
              <a:t>Datos</a:t>
            </a:r>
            <a:r>
              <a:rPr lang="es-ES" sz="1600" dirty="0" smtClean="0"/>
              <a:t>.- Admitida la renuncia de Carrión el 6 de noviembre de 1867 </a:t>
            </a:r>
            <a:r>
              <a:rPr lang="es-ES" sz="1600" dirty="0" err="1" smtClean="0"/>
              <a:t>encargose</a:t>
            </a:r>
            <a:r>
              <a:rPr lang="es-ES" sz="1600" dirty="0" smtClean="0"/>
              <a:t> al día siguiente del Poder Ejecutivo al Dr. Pedro José Arteta, Vicepresidente de la República, hombre inteligente y probo, siempre hablaba con mucha concisión, pero tenía la ventaja de sostener los más sanos principios en el orden religioso, político y administrativo. Fue el primer Rector de la Universidad de Santo Tomás, cuando tenía 30 años de edad. Aunque amigo de Flores, no transigió en sus ideas por su carácter valeroso y firme era compacto como una columna del Estado y gozaba de entera confianza de la Nación; con mucho aplauso ocupó diversos cargos administrativos como Contador General de Rentas del Estado. </a:t>
            </a:r>
          </a:p>
          <a:p>
            <a:pPr algn="just"/>
            <a:endParaRPr lang="es-ES" sz="1600" dirty="0" smtClean="0"/>
          </a:p>
          <a:p>
            <a:pPr algn="just"/>
            <a:r>
              <a:rPr lang="es-ES" sz="1600" b="1" dirty="0" smtClean="0"/>
              <a:t>Obras.- </a:t>
            </a:r>
            <a:r>
              <a:rPr lang="es-ES" sz="1600" dirty="0" smtClean="0"/>
              <a:t>Encargado del Poder desde el 7 de noviembre de 1867, uno de sus primeros actos fue restablecer en sus destinos a los ministros a quienes pretendió sacrificar Carrión para que los legisladores suspendiese los proyectos de censura; Dr. Rafael Carvajal, Manuel de </a:t>
            </a:r>
            <a:r>
              <a:rPr lang="es-ES" sz="1600" dirty="0" err="1" smtClean="0"/>
              <a:t>Ascázubi</a:t>
            </a:r>
            <a:r>
              <a:rPr lang="es-ES" sz="1600" dirty="0" smtClean="0"/>
              <a:t> y General Bernardo Dávalos, por excusa de este último desempeño el Ministerio de Guerra el General Francisco Salazar. </a:t>
            </a:r>
          </a:p>
        </p:txBody>
      </p:sp>
      <p:sp>
        <p:nvSpPr>
          <p:cNvPr id="3" name="2 CuadroTexto"/>
          <p:cNvSpPr txBox="1"/>
          <p:nvPr/>
        </p:nvSpPr>
        <p:spPr>
          <a:xfrm>
            <a:off x="1700808" y="380971"/>
            <a:ext cx="3816424" cy="369332"/>
          </a:xfrm>
          <a:prstGeom prst="rect">
            <a:avLst/>
          </a:prstGeom>
          <a:noFill/>
        </p:spPr>
        <p:txBody>
          <a:bodyPr wrap="square" rtlCol="0">
            <a:spAutoFit/>
          </a:bodyPr>
          <a:lstStyle/>
          <a:p>
            <a:r>
              <a:rPr lang="es-ES" dirty="0" smtClean="0"/>
              <a:t>DR. PEDRO JOSÉ DE ARTETA</a:t>
            </a:r>
            <a:endParaRPr lang="es-ES" dirty="0"/>
          </a:p>
        </p:txBody>
      </p:sp>
      <p:pic>
        <p:nvPicPr>
          <p:cNvPr id="33794" name="Picture 2"/>
          <p:cNvPicPr>
            <a:picLocks noChangeAspect="1" noChangeArrowheads="1"/>
          </p:cNvPicPr>
          <p:nvPr/>
        </p:nvPicPr>
        <p:blipFill>
          <a:blip r:embed="rId2"/>
          <a:srcRect t="54546"/>
          <a:stretch>
            <a:fillRect/>
          </a:stretch>
        </p:blipFill>
        <p:spPr bwMode="auto">
          <a:xfrm>
            <a:off x="428604" y="115308"/>
            <a:ext cx="1272204" cy="12699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82183" y="952475"/>
            <a:ext cx="5465007" cy="2800767"/>
          </a:xfrm>
          <a:prstGeom prst="rect">
            <a:avLst/>
          </a:prstGeom>
        </p:spPr>
        <p:txBody>
          <a:bodyPr wrap="square">
            <a:spAutoFit/>
          </a:bodyPr>
          <a:lstStyle/>
          <a:p>
            <a:r>
              <a:rPr lang="es-ES" sz="1600" b="1" dirty="0" smtClean="0"/>
              <a:t>Aspecto positivo </a:t>
            </a:r>
          </a:p>
          <a:p>
            <a:r>
              <a:rPr lang="es-ES" sz="1600" dirty="0" smtClean="0"/>
              <a:t> </a:t>
            </a:r>
          </a:p>
          <a:p>
            <a:r>
              <a:rPr lang="es-ES" sz="1600" dirty="0" smtClean="0"/>
              <a:t>Hombre inteligente y probo, siempre hablaba con mucha concisión, pero tenía la ventaja de sostener los más sanos principios en el orden religioso, político y administrativo. </a:t>
            </a:r>
          </a:p>
          <a:p>
            <a:endParaRPr lang="es-ES" sz="1600" b="1" dirty="0" smtClean="0"/>
          </a:p>
          <a:p>
            <a:endParaRPr lang="es-ES" sz="1600" b="1" dirty="0" smtClean="0"/>
          </a:p>
          <a:p>
            <a:r>
              <a:rPr lang="es-ES" sz="1600" b="1" dirty="0" smtClean="0"/>
              <a:t>Aspecto negativo </a:t>
            </a:r>
          </a:p>
          <a:p>
            <a:endParaRPr lang="es-ES" sz="1600" b="1" dirty="0" smtClean="0"/>
          </a:p>
          <a:p>
            <a:r>
              <a:rPr lang="es-ES" sz="1600" dirty="0" smtClean="0"/>
              <a:t>Solo estuvo en el poder varios días</a:t>
            </a:r>
            <a:endParaRPr lang="es-ES"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82182" y="1428728"/>
            <a:ext cx="5625743" cy="6986528"/>
          </a:xfrm>
          <a:prstGeom prst="rect">
            <a:avLst/>
          </a:prstGeom>
        </p:spPr>
        <p:txBody>
          <a:bodyPr wrap="square">
            <a:spAutoFit/>
          </a:bodyPr>
          <a:lstStyle/>
          <a:p>
            <a:pPr algn="just"/>
            <a:r>
              <a:rPr lang="es-ES" sz="1600" b="1" dirty="0" smtClean="0"/>
              <a:t>ADMINISTRACION</a:t>
            </a:r>
            <a:r>
              <a:rPr lang="es-ES" sz="1600" dirty="0" smtClean="0"/>
              <a:t>.- Presidente Constitucional. Gobernó desde el 20 de Enero de 1868 hasta el 19 de enero de 1869. </a:t>
            </a:r>
          </a:p>
          <a:p>
            <a:pPr algn="just"/>
            <a:endParaRPr lang="es-ES" sz="1600" dirty="0" smtClean="0"/>
          </a:p>
          <a:p>
            <a:pPr algn="just"/>
            <a:r>
              <a:rPr lang="es-ES" sz="1600" b="1" dirty="0" smtClean="0"/>
              <a:t>BIOGRAFIA</a:t>
            </a:r>
            <a:r>
              <a:rPr lang="es-ES" sz="1600" dirty="0" smtClean="0"/>
              <a:t>.- Nació en Quito en 1815 y murió en la misma ciudad el 4 de septiembre de 1870. Fue un hombre de grandes dotes morales tanto en su vida privada como en la pública, austero y de mucho prodigio, perteneció a una distinguida familia de la capital, como profesional un excelente abogado, le </a:t>
            </a:r>
            <a:r>
              <a:rPr lang="es-ES" sz="1600" dirty="0" err="1" smtClean="0"/>
              <a:t>faltabadotes</a:t>
            </a:r>
            <a:r>
              <a:rPr lang="es-ES" sz="1600" dirty="0" smtClean="0"/>
              <a:t> de gobierno. </a:t>
            </a:r>
          </a:p>
          <a:p>
            <a:pPr algn="just"/>
            <a:endParaRPr lang="es-ES" sz="1600" dirty="0" smtClean="0"/>
          </a:p>
          <a:p>
            <a:pPr algn="just"/>
            <a:r>
              <a:rPr lang="es-ES" sz="1600" b="1" dirty="0" smtClean="0"/>
              <a:t>Obras</a:t>
            </a:r>
            <a:r>
              <a:rPr lang="es-ES" sz="1600" dirty="0" smtClean="0"/>
              <a:t>.- Tomó posesión del mando el 20 de diciembre de 1867. Personajes de mucha prestancia colaboraron en el gobierno como los doctores Camilo Ponce </a:t>
            </a:r>
            <a:r>
              <a:rPr lang="es-ES" sz="1600" dirty="0"/>
              <a:t>y Julio Castro. TERREMOTO DE IBARRA.- El 16 de agosto de 1868, ocurrió un espantoso terremoto en la ciudad de Ibarra y sus contornos, en Ibarra no queda un habitante; en </a:t>
            </a:r>
            <a:r>
              <a:rPr lang="es-ES" sz="1600" dirty="0" err="1"/>
              <a:t>Otavalo</a:t>
            </a:r>
            <a:r>
              <a:rPr lang="es-ES" sz="1600" dirty="0"/>
              <a:t> y </a:t>
            </a:r>
            <a:r>
              <a:rPr lang="es-ES" sz="1600" dirty="0" err="1"/>
              <a:t>Cotacachi</a:t>
            </a:r>
            <a:r>
              <a:rPr lang="es-ES" sz="1600" dirty="0"/>
              <a:t> los edificios se van por los suelos. En Ibarra, murieron más de 20.000 habitantes, en Pichincha 100, personas desaladas saquearon. Espinosa designó a García Moreno Jefe Civil y Militar de Imbabura para que proceda a la reconstrucción de Ibarra, enfrente al hambre, las necesidades y enfermedades; una vez terminados los trabajos de reconstrucción de la ciudad blanca y acogedora los ibarreños retornaron a sus lares queridos desde los llanos de Santa María de la Esperanza, un 28 de abril de 1872. </a:t>
            </a:r>
          </a:p>
          <a:p>
            <a:pPr algn="just"/>
            <a:endParaRPr lang="es-ES" sz="1600" dirty="0"/>
          </a:p>
        </p:txBody>
      </p:sp>
      <p:sp>
        <p:nvSpPr>
          <p:cNvPr id="3" name="2 CuadroTexto"/>
          <p:cNvSpPr txBox="1"/>
          <p:nvPr/>
        </p:nvSpPr>
        <p:spPr>
          <a:xfrm>
            <a:off x="1412776" y="479657"/>
            <a:ext cx="4393437" cy="646331"/>
          </a:xfrm>
          <a:prstGeom prst="rect">
            <a:avLst/>
          </a:prstGeom>
          <a:noFill/>
        </p:spPr>
        <p:txBody>
          <a:bodyPr wrap="square" rtlCol="0">
            <a:spAutoFit/>
          </a:bodyPr>
          <a:lstStyle/>
          <a:p>
            <a:r>
              <a:rPr lang="es-ES" dirty="0" smtClean="0"/>
              <a:t>DR. JAVIER ESPINOSA Y ESPINOSA </a:t>
            </a:r>
          </a:p>
          <a:p>
            <a:endParaRPr lang="es-ES" dirty="0"/>
          </a:p>
        </p:txBody>
      </p:sp>
      <p:pic>
        <p:nvPicPr>
          <p:cNvPr id="34818" name="Picture 2"/>
          <p:cNvPicPr>
            <a:picLocks noChangeAspect="1" noChangeArrowheads="1"/>
          </p:cNvPicPr>
          <p:nvPr/>
        </p:nvPicPr>
        <p:blipFill>
          <a:blip r:embed="rId2"/>
          <a:srcRect b="48864"/>
          <a:stretch>
            <a:fillRect/>
          </a:stretch>
        </p:blipFill>
        <p:spPr bwMode="auto">
          <a:xfrm>
            <a:off x="428604" y="0"/>
            <a:ext cx="1056180" cy="142872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2656" y="1187624"/>
            <a:ext cx="5832648" cy="3785652"/>
          </a:xfrm>
          <a:prstGeom prst="rect">
            <a:avLst/>
          </a:prstGeom>
        </p:spPr>
        <p:txBody>
          <a:bodyPr wrap="square">
            <a:spAutoFit/>
          </a:bodyPr>
          <a:lstStyle/>
          <a:p>
            <a:r>
              <a:rPr lang="es-ES" sz="1600" b="1" dirty="0" smtClean="0"/>
              <a:t>Aspecto positivo </a:t>
            </a:r>
          </a:p>
          <a:p>
            <a:endParaRPr lang="es-ES" sz="1600" dirty="0" smtClean="0"/>
          </a:p>
          <a:p>
            <a:r>
              <a:rPr lang="es-ES" sz="1600" dirty="0" smtClean="0"/>
              <a:t>Fue un hombre de grandes dotes morales tanto en su vida privada como </a:t>
            </a:r>
          </a:p>
          <a:p>
            <a:endParaRPr lang="es-ES" sz="1600" dirty="0" smtClean="0"/>
          </a:p>
          <a:p>
            <a:r>
              <a:rPr lang="es-ES" sz="1600" dirty="0" smtClean="0"/>
              <a:t>en la pública, quiso dirigir al país en las mejores condiciones. </a:t>
            </a:r>
          </a:p>
          <a:p>
            <a:endParaRPr lang="es-ES" sz="1600" dirty="0" smtClean="0"/>
          </a:p>
          <a:p>
            <a:r>
              <a:rPr lang="es-ES" sz="1600" b="1" dirty="0" smtClean="0"/>
              <a:t>Aspecto negativo </a:t>
            </a:r>
          </a:p>
          <a:p>
            <a:endParaRPr lang="es-ES" sz="1600" dirty="0"/>
          </a:p>
          <a:p>
            <a:pPr algn="just"/>
            <a:r>
              <a:rPr lang="es-ES" sz="1600" dirty="0" smtClean="0"/>
              <a:t>Ocurrió un espantoso terremoto en la ciudad de Ibarra y sus contornos, en Ibarra no queda un habitante; en </a:t>
            </a:r>
            <a:r>
              <a:rPr lang="es-ES" sz="1600" dirty="0" err="1" smtClean="0"/>
              <a:t>Otavalo</a:t>
            </a:r>
            <a:r>
              <a:rPr lang="es-ES" sz="1600" dirty="0" smtClean="0"/>
              <a:t> y </a:t>
            </a:r>
            <a:r>
              <a:rPr lang="es-ES" sz="1600" dirty="0" err="1" smtClean="0"/>
              <a:t>Cotacachi</a:t>
            </a:r>
            <a:r>
              <a:rPr lang="es-ES" sz="1600" dirty="0" smtClean="0"/>
              <a:t> los edificios se van por los suelos. En Ibarra, murieron más de 20.000 habitantes, en Pichincha 100, personas desaladas saquearon. </a:t>
            </a:r>
            <a:endParaRPr lang="es-ES" sz="16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20 CuadroTexto"/>
          <p:cNvSpPr txBox="1"/>
          <p:nvPr/>
        </p:nvSpPr>
        <p:spPr>
          <a:xfrm>
            <a:off x="160710" y="1187624"/>
            <a:ext cx="6364633" cy="7755969"/>
          </a:xfrm>
          <a:prstGeom prst="rect">
            <a:avLst/>
          </a:prstGeom>
          <a:noFill/>
        </p:spPr>
        <p:txBody>
          <a:bodyPr wrap="square" rtlCol="0">
            <a:spAutoFit/>
          </a:bodyPr>
          <a:lstStyle/>
          <a:p>
            <a:pPr algn="just"/>
            <a:r>
              <a:rPr lang="es-ES" sz="1600" dirty="0" smtClean="0"/>
              <a:t>	               </a:t>
            </a:r>
            <a:r>
              <a:rPr lang="es-ES" sz="1600" b="1" dirty="0" smtClean="0"/>
              <a:t>Administración</a:t>
            </a:r>
            <a:r>
              <a:rPr lang="es-ES" sz="1600" dirty="0" smtClean="0"/>
              <a:t>.- Presidente Constitucional del 10 de   	agosto  de 1869 al 5 de agosto de 1875. </a:t>
            </a:r>
          </a:p>
          <a:p>
            <a:pPr algn="just"/>
            <a:r>
              <a:rPr lang="es-ES" sz="1600" b="1" dirty="0" smtClean="0"/>
              <a:t>Datos</a:t>
            </a:r>
            <a:r>
              <a:rPr lang="es-ES" sz="1600" dirty="0" smtClean="0"/>
              <a:t>.- Durante la segunda Presidencia del Dr. Gabriel García </a:t>
            </a:r>
          </a:p>
          <a:p>
            <a:pPr algn="just"/>
            <a:r>
              <a:rPr lang="es-ES" sz="1600" dirty="0" smtClean="0"/>
              <a:t>moreno, la República fue una colmena laboriosa que elaborada </a:t>
            </a:r>
          </a:p>
          <a:p>
            <a:pPr algn="just"/>
            <a:r>
              <a:rPr lang="es-ES" sz="1600" dirty="0" smtClean="0"/>
              <a:t>calladamente el progresó. </a:t>
            </a:r>
          </a:p>
          <a:p>
            <a:pPr algn="just"/>
            <a:endParaRPr lang="es-ES" sz="1600" dirty="0" smtClean="0"/>
          </a:p>
          <a:p>
            <a:pPr algn="just"/>
            <a:r>
              <a:rPr lang="es-ES" sz="1600" dirty="0" smtClean="0"/>
              <a:t>Desde los primeros años de su gobierno hizo cuanto pudo para organizar la instrucción pública que se encontraba en esta de atasco. Para la enseñanza primaria llamó a los Hermanos de las Escuelas Cristianas Padres lazaristas y a las Madres de los Sagrados Corazones, de la Caridad y de la Providencia. En Quito, Guayaquil, Latacunga, Cuenca, Guaranda, Loja e Ibarra se abrieron escuelas dirigidas por los Hermanos de las Escuelas Cristianas, centenares de niños acudían a ellas pidiendo el pan intelectual y moral; muchos de ellos legaron a ser maestros y fundar nuevas escuelas. </a:t>
            </a:r>
          </a:p>
          <a:p>
            <a:pPr algn="just"/>
            <a:endParaRPr lang="es-ES" sz="1600" dirty="0" smtClean="0"/>
          </a:p>
          <a:p>
            <a:pPr algn="just"/>
            <a:r>
              <a:rPr lang="es-ES" sz="1600" b="1" dirty="0" smtClean="0"/>
              <a:t>Obras</a:t>
            </a:r>
            <a:r>
              <a:rPr lang="es-ES" sz="1600" dirty="0" smtClean="0"/>
              <a:t>.-Respecto a la medicina García Moreno pidió a Francia un profesor de cirugía y otro de anatomía. García Moreno introdujo las semillas del eucalipto, madera de tantos beneficios en la construcción e industria. Se beneficiaron las tierras erosionadas. Se instalaron las fábricas de tejidos en los Chillos, Cuenca y </a:t>
            </a:r>
            <a:r>
              <a:rPr lang="es-ES" sz="1600" dirty="0" err="1" smtClean="0"/>
              <a:t>Otavalo</a:t>
            </a:r>
            <a:r>
              <a:rPr lang="es-ES" sz="1600" dirty="0" smtClean="0"/>
              <a:t>. En su administración se construyeron nuevas leguas de ferrocarril Durán-</a:t>
            </a:r>
            <a:r>
              <a:rPr lang="es-ES" sz="1600" dirty="0" err="1" smtClean="0"/>
              <a:t>Sibambe</a:t>
            </a:r>
            <a:r>
              <a:rPr lang="es-ES" sz="1600" dirty="0" smtClean="0"/>
              <a:t>, la carretera Quito-</a:t>
            </a:r>
            <a:r>
              <a:rPr lang="es-ES" sz="1600" dirty="0" err="1" smtClean="0"/>
              <a:t>Guamote</a:t>
            </a:r>
            <a:r>
              <a:rPr lang="es-ES" sz="1600" dirty="0" smtClean="0"/>
              <a:t>, </a:t>
            </a:r>
            <a:r>
              <a:rPr lang="es-ES" sz="1600" dirty="0" err="1" smtClean="0"/>
              <a:t>Otavalo</a:t>
            </a:r>
            <a:r>
              <a:rPr lang="es-ES" sz="1600" dirty="0" smtClean="0"/>
              <a:t>-Esmeraldas, Quito- Manabí, Cuenca-Naranjal, Loja y Guaranda. Mejoró los hospitales, moralizó las cárceles e hizo construir el penal García Moreno. Desplegó mayores energías hasta convertir esta institución de desórdenes y de subversión en un instrumento de paz pública y de real defensa del Estado y de los ciudadanos. Se creó la escuela de marina, para formar oficiales según los nuevos métodos adoptados en Francia y España</a:t>
            </a:r>
            <a:r>
              <a:rPr lang="es-ES" dirty="0" smtClean="0"/>
              <a:t>. </a:t>
            </a:r>
            <a:endParaRPr lang="es-ES" dirty="0"/>
          </a:p>
        </p:txBody>
      </p:sp>
      <p:sp>
        <p:nvSpPr>
          <p:cNvPr id="60" name="59 Rectángulo"/>
          <p:cNvSpPr/>
          <p:nvPr/>
        </p:nvSpPr>
        <p:spPr>
          <a:xfrm>
            <a:off x="1844824" y="488420"/>
            <a:ext cx="3429000" cy="646331"/>
          </a:xfrm>
          <a:prstGeom prst="rect">
            <a:avLst/>
          </a:prstGeom>
        </p:spPr>
        <p:txBody>
          <a:bodyPr>
            <a:spAutoFit/>
          </a:bodyPr>
          <a:lstStyle/>
          <a:p>
            <a:r>
              <a:rPr lang="es-ES" dirty="0" smtClean="0"/>
              <a:t>2° PRESIDENCIA DEL DR. GABRIEL GARCÍA M. </a:t>
            </a:r>
          </a:p>
        </p:txBody>
      </p:sp>
      <p:pic>
        <p:nvPicPr>
          <p:cNvPr id="39997" name="Picture 61"/>
          <p:cNvPicPr>
            <a:picLocks noChangeAspect="1" noChangeArrowheads="1"/>
          </p:cNvPicPr>
          <p:nvPr/>
        </p:nvPicPr>
        <p:blipFill>
          <a:blip r:embed="rId2"/>
          <a:srcRect/>
          <a:stretch>
            <a:fillRect/>
          </a:stretch>
        </p:blipFill>
        <p:spPr bwMode="auto">
          <a:xfrm>
            <a:off x="267868" y="190470"/>
            <a:ext cx="1288924" cy="1511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1142977"/>
            <a:ext cx="6000792" cy="5262979"/>
          </a:xfrm>
          <a:prstGeom prst="rect">
            <a:avLst/>
          </a:prstGeom>
        </p:spPr>
        <p:txBody>
          <a:bodyPr wrap="square">
            <a:spAutoFit/>
          </a:bodyPr>
          <a:lstStyle/>
          <a:p>
            <a:pPr algn="just"/>
            <a:r>
              <a:rPr lang="es-ES" sz="1600" b="1" dirty="0" smtClean="0"/>
              <a:t>DR. FRANCISCO LEÓN FRANCO, JOSÉ JAVIER EGUIGUREN Y RAFAEL POLIT </a:t>
            </a:r>
          </a:p>
          <a:p>
            <a:pPr algn="just"/>
            <a:endParaRPr lang="es-ES" sz="1600" dirty="0" smtClean="0"/>
          </a:p>
          <a:p>
            <a:pPr algn="just"/>
            <a:r>
              <a:rPr lang="es-ES" sz="1600" dirty="0" smtClean="0"/>
              <a:t>ADMINISTRACION.- Datos.- Desde el 6 de agosto de 1875 al 9 de diciembre de 1875 Francisco Javier León, ministro de Gobierno del Presidente García Moreno, se hizo cargo del poder, el mismo día del crimen, se declaró el estado de luto. </a:t>
            </a:r>
          </a:p>
          <a:p>
            <a:pPr algn="just"/>
            <a:endParaRPr lang="es-ES" sz="1600" dirty="0" smtClean="0"/>
          </a:p>
          <a:p>
            <a:pPr algn="just"/>
            <a:r>
              <a:rPr lang="es-ES" sz="1600" dirty="0" smtClean="0"/>
              <a:t>Don Manuel de </a:t>
            </a:r>
            <a:r>
              <a:rPr lang="es-ES" sz="1600" dirty="0" err="1" smtClean="0"/>
              <a:t>Ascázubi</a:t>
            </a:r>
            <a:r>
              <a:rPr lang="es-ES" sz="1600" dirty="0" smtClean="0"/>
              <a:t> asumió el Ministerio de Gobierno, el de defensa el Gral. Francisco Javier Salazar, quien desplegó una actividad preventiva a fin de que el País no se viera envuelto en una ola de sangre; en Pichincha, Guayas y Azuay se produjeron algunos disturbios. El 10 de Agosto dieron comienzo las sesiones ordinarias del Congreso, el cual le tocó presidir los funerales del mandatario asesinado, conocer el último mensaje, honrar su memoria y exigir el castigo d ellos reos. </a:t>
            </a:r>
          </a:p>
          <a:p>
            <a:pPr algn="just"/>
            <a:endParaRPr lang="es-ES" sz="1600" dirty="0" smtClean="0"/>
          </a:p>
          <a:p>
            <a:pPr algn="just"/>
            <a:r>
              <a:rPr lang="es-ES" sz="1600" dirty="0" smtClean="0"/>
              <a:t>El 11 de agosto, luego de haber dado cuenta d la tragedia verificada 5 días antes el Dr. León recalcó el deber del gobierno interino y la delicada labor que le esperaba.</a:t>
            </a:r>
            <a:endParaRPr lang="es-ES" sz="1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1809730"/>
            <a:ext cx="6268685" cy="6740307"/>
          </a:xfrm>
          <a:prstGeom prst="rect">
            <a:avLst/>
          </a:prstGeom>
        </p:spPr>
        <p:txBody>
          <a:bodyPr wrap="square">
            <a:spAutoFit/>
          </a:bodyPr>
          <a:lstStyle/>
          <a:p>
            <a:pPr algn="just"/>
            <a:r>
              <a:rPr lang="es-ES" sz="1600" b="1" dirty="0" smtClean="0"/>
              <a:t>Administración</a:t>
            </a:r>
            <a:r>
              <a:rPr lang="es-ES" sz="1600" dirty="0" smtClean="0"/>
              <a:t>.- Presidente Constitucional; desde el 9 de </a:t>
            </a:r>
          </a:p>
          <a:p>
            <a:pPr algn="just"/>
            <a:r>
              <a:rPr lang="es-ES" sz="1600" dirty="0" smtClean="0"/>
              <a:t>diciembre de 1875 al 26 de diciembre de 1876. </a:t>
            </a:r>
          </a:p>
          <a:p>
            <a:pPr algn="just"/>
            <a:r>
              <a:rPr lang="es-ES" sz="1600" dirty="0" smtClean="0"/>
              <a:t>Biografía.- Nació en Cuenca el 28 de octubre de 1827, murió </a:t>
            </a:r>
          </a:p>
          <a:p>
            <a:pPr algn="just"/>
            <a:r>
              <a:rPr lang="es-ES" sz="1600" dirty="0" smtClean="0"/>
              <a:t>en Quito el 9 de octubre de 1911. Sus estudios los realizó en su </a:t>
            </a:r>
          </a:p>
          <a:p>
            <a:pPr algn="just"/>
            <a:r>
              <a:rPr lang="es-ES" sz="1600" dirty="0" smtClean="0"/>
              <a:t>ciudad natal, recibiendo la </a:t>
            </a:r>
            <a:r>
              <a:rPr lang="es-ES" sz="1600" dirty="0" err="1" smtClean="0"/>
              <a:t>museta</a:t>
            </a:r>
            <a:r>
              <a:rPr lang="es-ES" sz="1600" dirty="0" smtClean="0"/>
              <a:t> de abogados en Quito. </a:t>
            </a:r>
          </a:p>
          <a:p>
            <a:pPr algn="just"/>
            <a:endParaRPr lang="es-ES" sz="1600" b="1" dirty="0" smtClean="0"/>
          </a:p>
          <a:p>
            <a:pPr algn="just"/>
            <a:r>
              <a:rPr lang="es-ES" sz="1600" b="1" dirty="0" smtClean="0"/>
              <a:t>Su Gobierno</a:t>
            </a:r>
            <a:r>
              <a:rPr lang="es-ES" sz="1600" dirty="0" smtClean="0"/>
              <a:t>.- Tomó posesión del mando el 9 de diciembre de 1875. García </a:t>
            </a:r>
          </a:p>
          <a:p>
            <a:pPr algn="just"/>
            <a:r>
              <a:rPr lang="es-ES" sz="1600" dirty="0" smtClean="0"/>
              <a:t>Moreno calificó a Borrero de "Cantón de Cuenca" por la austeridad de sus costumbres, por la rectitud de su vida pública, por el desinteresado patriotismo. Ofreció sufragio libre, imprenta libre, respeto prolijo a las garantías individuales. Los liberales le pedían con insistencia convoque a una Asamblea Nacional Constituyente para que derogue la Constitución </a:t>
            </a:r>
            <a:r>
              <a:rPr lang="es-ES" sz="1600" dirty="0" err="1" smtClean="0"/>
              <a:t>Garciana</a:t>
            </a:r>
            <a:r>
              <a:rPr lang="es-ES" sz="1600" dirty="0" smtClean="0"/>
              <a:t> y reorganice la República sobre bases más en armonía con los tiempos. En cuanto a obras públicas se realizaron algunas: Hospitales, caminos, puentes y algunos cuarteles y reparaciones en el Palacio de Gobierno. Designaba catedráticos en la Universidad de Quito como el Dr. Luis Felipe Borja; como en colegios de segunda enseñanza. </a:t>
            </a:r>
          </a:p>
          <a:p>
            <a:pPr algn="just"/>
            <a:endParaRPr lang="es-ES" sz="1600" b="1" dirty="0" smtClean="0"/>
          </a:p>
          <a:p>
            <a:pPr algn="just"/>
            <a:r>
              <a:rPr lang="es-ES" sz="1600" b="1" dirty="0" smtClean="0"/>
              <a:t>Datos</a:t>
            </a:r>
            <a:r>
              <a:rPr lang="es-ES" sz="1600" dirty="0" smtClean="0"/>
              <a:t> </a:t>
            </a:r>
            <a:endParaRPr lang="es-ES" sz="1600" dirty="0"/>
          </a:p>
          <a:p>
            <a:pPr algn="just"/>
            <a:r>
              <a:rPr lang="es-ES" sz="1600" dirty="0"/>
              <a:t>REVOLUCIÓN DE VEINTIMILLA.- La revolución estalló en Guayaquil, </a:t>
            </a:r>
          </a:p>
          <a:p>
            <a:pPr algn="just"/>
            <a:r>
              <a:rPr lang="es-ES" sz="1600" dirty="0"/>
              <a:t>encabezada por el Gral. Ignacio de </a:t>
            </a:r>
            <a:r>
              <a:rPr lang="es-ES" sz="1600" dirty="0" err="1"/>
              <a:t>Veintemilla</a:t>
            </a:r>
            <a:r>
              <a:rPr lang="es-ES" sz="1600" dirty="0"/>
              <a:t> el 8 de septiembre de 1876, </a:t>
            </a:r>
          </a:p>
          <a:p>
            <a:pPr algn="just"/>
            <a:r>
              <a:rPr lang="es-ES" sz="1600" dirty="0"/>
              <a:t>siendo elegido Jefe Supremo. </a:t>
            </a:r>
          </a:p>
        </p:txBody>
      </p:sp>
      <p:sp>
        <p:nvSpPr>
          <p:cNvPr id="3" name="2 Rectángulo"/>
          <p:cNvSpPr/>
          <p:nvPr/>
        </p:nvSpPr>
        <p:spPr>
          <a:xfrm>
            <a:off x="1821645" y="761973"/>
            <a:ext cx="4501553" cy="369332"/>
          </a:xfrm>
          <a:prstGeom prst="rect">
            <a:avLst/>
          </a:prstGeom>
        </p:spPr>
        <p:txBody>
          <a:bodyPr wrap="none">
            <a:spAutoFit/>
          </a:bodyPr>
          <a:lstStyle/>
          <a:p>
            <a:r>
              <a:rPr lang="es-ES" dirty="0" smtClean="0"/>
              <a:t>DR. ANTONIO BORRERO CORTAZAR </a:t>
            </a:r>
          </a:p>
        </p:txBody>
      </p:sp>
      <p:pic>
        <p:nvPicPr>
          <p:cNvPr id="37889" name="Picture 1"/>
          <p:cNvPicPr>
            <a:picLocks noChangeAspect="1" noChangeArrowheads="1"/>
          </p:cNvPicPr>
          <p:nvPr/>
        </p:nvPicPr>
        <p:blipFill>
          <a:blip r:embed="rId2"/>
          <a:srcRect/>
          <a:stretch>
            <a:fillRect/>
          </a:stretch>
        </p:blipFill>
        <p:spPr bwMode="auto">
          <a:xfrm>
            <a:off x="404664" y="380971"/>
            <a:ext cx="1296144" cy="149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6" y="265010"/>
            <a:ext cx="5625743" cy="4278094"/>
          </a:xfrm>
          <a:prstGeom prst="rect">
            <a:avLst/>
          </a:prstGeom>
        </p:spPr>
        <p:txBody>
          <a:bodyPr wrap="square">
            <a:spAutoFit/>
          </a:bodyPr>
          <a:lstStyle/>
          <a:p>
            <a:pPr algn="just"/>
            <a:r>
              <a:rPr lang="es-ES" sz="1600" b="1" dirty="0" smtClean="0"/>
              <a:t>Aspecto positivo </a:t>
            </a:r>
          </a:p>
          <a:p>
            <a:pPr algn="just"/>
            <a:r>
              <a:rPr lang="es-ES" sz="1600" dirty="0" smtClean="0"/>
              <a:t>Trató de mantener y perfeccionar lo que de positivo tuvo la  administración </a:t>
            </a:r>
            <a:r>
              <a:rPr lang="es-ES" sz="1600" dirty="0" err="1" smtClean="0"/>
              <a:t>garciana</a:t>
            </a:r>
            <a:r>
              <a:rPr lang="es-ES" sz="1600" dirty="0" smtClean="0"/>
              <a:t>. </a:t>
            </a:r>
          </a:p>
          <a:p>
            <a:pPr algn="just"/>
            <a:endParaRPr lang="es-ES" sz="1600" dirty="0" smtClean="0"/>
          </a:p>
          <a:p>
            <a:pPr algn="just"/>
            <a:r>
              <a:rPr lang="es-ES" sz="1600" dirty="0" smtClean="0"/>
              <a:t>Se opuso a que los jesuitas alemanes dejaran la Politécnica, pero  prevaleció la voluntad de esos científicos. </a:t>
            </a:r>
          </a:p>
          <a:p>
            <a:pPr algn="just"/>
            <a:endParaRPr lang="es-ES" sz="1600" dirty="0" smtClean="0"/>
          </a:p>
          <a:p>
            <a:pPr algn="just"/>
            <a:r>
              <a:rPr lang="es-ES" sz="1600" dirty="0" smtClean="0"/>
              <a:t>Mejoró la calidad de la enseñanza en las escuelas rurales. </a:t>
            </a:r>
          </a:p>
          <a:p>
            <a:pPr algn="just"/>
            <a:endParaRPr lang="es-ES" sz="1600" dirty="0"/>
          </a:p>
          <a:p>
            <a:pPr algn="just"/>
            <a:endParaRPr lang="es-ES" sz="1600" dirty="0" smtClean="0"/>
          </a:p>
          <a:p>
            <a:pPr algn="just"/>
            <a:r>
              <a:rPr lang="es-ES" sz="1600" b="1" dirty="0" smtClean="0"/>
              <a:t>Aspecto negativo</a:t>
            </a:r>
            <a:r>
              <a:rPr lang="es-ES" sz="1600" dirty="0" smtClean="0"/>
              <a:t> </a:t>
            </a:r>
          </a:p>
          <a:p>
            <a:pPr algn="just"/>
            <a:r>
              <a:rPr lang="es-ES" sz="1600" dirty="0"/>
              <a:t>Ecuador se dividió entre constitucionalistas y convencionalistas. Fue un gran </a:t>
            </a:r>
          </a:p>
          <a:p>
            <a:pPr algn="just"/>
            <a:r>
              <a:rPr lang="es-ES" sz="1600" dirty="0"/>
              <a:t>debate, racional y apasionado</a:t>
            </a:r>
          </a:p>
          <a:p>
            <a:pPr algn="just"/>
            <a:endParaRPr lang="es-ES" sz="1600" dirty="0" smtClean="0"/>
          </a:p>
          <a:p>
            <a:pPr algn="just"/>
            <a:endParaRPr lang="es-ES" sz="1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1" y="1333478"/>
            <a:ext cx="6364633" cy="6986528"/>
          </a:xfrm>
          <a:prstGeom prst="rect">
            <a:avLst/>
          </a:prstGeom>
        </p:spPr>
        <p:txBody>
          <a:bodyPr wrap="square">
            <a:spAutoFit/>
          </a:bodyPr>
          <a:lstStyle/>
          <a:p>
            <a:pPr algn="just"/>
            <a:endParaRPr lang="es-ES" sz="1600" dirty="0" smtClean="0"/>
          </a:p>
          <a:p>
            <a:pPr algn="just"/>
            <a:endParaRPr lang="es-ES" sz="1600" b="1" dirty="0" smtClean="0"/>
          </a:p>
          <a:p>
            <a:pPr algn="just"/>
            <a:endParaRPr lang="es-ES" sz="1600" b="1" dirty="0" smtClean="0"/>
          </a:p>
          <a:p>
            <a:pPr algn="just"/>
            <a:r>
              <a:rPr lang="es-ES" sz="1600" b="1" dirty="0" smtClean="0"/>
              <a:t>Administración.- </a:t>
            </a:r>
            <a:r>
              <a:rPr lang="es-ES" sz="1600" dirty="0" smtClean="0"/>
              <a:t>Jefe Supremo Primera Dictadura: del 8 de septiembre de 1876 al 26 de enero de 1878. Presidente Constitucional: Del 21 de abril de 1878 al 26 de marzo de 1882. </a:t>
            </a:r>
          </a:p>
          <a:p>
            <a:pPr algn="just"/>
            <a:r>
              <a:rPr lang="es-ES" sz="1600" dirty="0" smtClean="0"/>
              <a:t>Jefe Supremo Segunda Dictadura: Del 26 de marzo de 1882 al 10 de enero de 1883. </a:t>
            </a:r>
          </a:p>
          <a:p>
            <a:pPr algn="just"/>
            <a:endParaRPr lang="es-ES" sz="1600" dirty="0" smtClean="0"/>
          </a:p>
          <a:p>
            <a:pPr algn="just"/>
            <a:r>
              <a:rPr lang="es-ES" sz="1600" b="1" dirty="0" smtClean="0"/>
              <a:t>Biografía.- </a:t>
            </a:r>
            <a:r>
              <a:rPr lang="es-ES" sz="1600" dirty="0" smtClean="0"/>
              <a:t>Nació en Quito el 31 de julio de 1828, murió en la </a:t>
            </a:r>
          </a:p>
          <a:p>
            <a:pPr algn="just"/>
            <a:r>
              <a:rPr lang="es-ES" sz="1600" dirty="0" smtClean="0"/>
              <a:t>misma ciudad el 19 de julio de 1908. Había abrazado la carrera militar, desde joven se había despreocupado de los estudios. Sirvió al gobierno de Roca; fue ascendido a Capitán y combatió al presidente Noboa. </a:t>
            </a:r>
          </a:p>
          <a:p>
            <a:pPr algn="just"/>
            <a:endParaRPr lang="es-ES" sz="1600" dirty="0" smtClean="0"/>
          </a:p>
          <a:p>
            <a:pPr algn="just"/>
            <a:r>
              <a:rPr lang="es-ES" sz="1600" dirty="0" smtClean="0"/>
              <a:t>En 1860 obtuvo el grado de coronel, el presidente Jerónimo Carrión le nombró ministro de guerra y marina, previo el ascenso de general. En marzo de 1869, después de la caída del presidente Espinosa, fue tomado preso con orden de fusilarlo inmediatamente; para su suerte fue personado y desterrado a Europa; el Dr. Antonio Borrero le nombró en junio de 1876, comandante militar de Guayaquil, donde armó la revolución y se proclamó Jefe Supremo el 8 de septiembre de 1876 con el pomposo título de "Jefe Supremo y Capitán de los Ejércitos de la República". </a:t>
            </a:r>
          </a:p>
          <a:p>
            <a:pPr algn="just"/>
            <a:endParaRPr lang="es-ES" sz="1600" dirty="0" smtClean="0"/>
          </a:p>
          <a:p>
            <a:pPr algn="just"/>
            <a:r>
              <a:rPr lang="es-ES" sz="1600" b="1" dirty="0" smtClean="0"/>
              <a:t>Obras.- </a:t>
            </a:r>
            <a:r>
              <a:rPr lang="es-ES" sz="1600" dirty="0" smtClean="0"/>
              <a:t>Ninguna, sólo comenzó la construcción del Teatro Sucre en Quito que fue terminado por Caamaño</a:t>
            </a:r>
            <a:endParaRPr lang="es-ES" sz="1600" dirty="0"/>
          </a:p>
        </p:txBody>
      </p:sp>
      <p:sp>
        <p:nvSpPr>
          <p:cNvPr id="3" name="2 Rectángulo"/>
          <p:cNvSpPr/>
          <p:nvPr/>
        </p:nvSpPr>
        <p:spPr>
          <a:xfrm>
            <a:off x="1988840" y="687147"/>
            <a:ext cx="3429000" cy="646331"/>
          </a:xfrm>
          <a:prstGeom prst="rect">
            <a:avLst/>
          </a:prstGeom>
        </p:spPr>
        <p:txBody>
          <a:bodyPr>
            <a:spAutoFit/>
          </a:bodyPr>
          <a:lstStyle/>
          <a:p>
            <a:r>
              <a:rPr lang="es-ES" dirty="0" smtClean="0"/>
              <a:t>GENERAL IGNACIO DE VEINTIMILLA </a:t>
            </a:r>
          </a:p>
        </p:txBody>
      </p:sp>
      <p:pic>
        <p:nvPicPr>
          <p:cNvPr id="45058" name="Picture 2"/>
          <p:cNvPicPr>
            <a:picLocks noChangeAspect="1" noChangeArrowheads="1"/>
          </p:cNvPicPr>
          <p:nvPr/>
        </p:nvPicPr>
        <p:blipFill>
          <a:blip r:embed="rId2"/>
          <a:srcRect/>
          <a:stretch>
            <a:fillRect/>
          </a:stretch>
        </p:blipFill>
        <p:spPr bwMode="auto">
          <a:xfrm>
            <a:off x="321446" y="190470"/>
            <a:ext cx="1422909" cy="16452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3358" y="323528"/>
            <a:ext cx="6078310" cy="3046988"/>
          </a:xfrm>
          <a:prstGeom prst="rect">
            <a:avLst/>
          </a:prstGeom>
        </p:spPr>
        <p:txBody>
          <a:bodyPr wrap="square">
            <a:spAutoFit/>
          </a:bodyPr>
          <a:lstStyle/>
          <a:p>
            <a:pPr algn="just"/>
            <a:r>
              <a:rPr lang="es-ES" sz="1600" b="1" dirty="0" smtClean="0"/>
              <a:t>Aspectos negativos </a:t>
            </a:r>
          </a:p>
          <a:p>
            <a:pPr algn="just"/>
            <a:endParaRPr lang="es-ES" sz="1600" dirty="0" smtClean="0"/>
          </a:p>
          <a:p>
            <a:pPr algn="just"/>
            <a:r>
              <a:rPr lang="es-ES" sz="1600" dirty="0" smtClean="0"/>
              <a:t>Fue un dictador del país. </a:t>
            </a:r>
          </a:p>
          <a:p>
            <a:pPr algn="just"/>
            <a:endParaRPr lang="es-ES" sz="1600" dirty="0" smtClean="0"/>
          </a:p>
          <a:p>
            <a:pPr algn="just"/>
            <a:r>
              <a:rPr lang="es-ES" sz="1600" dirty="0" smtClean="0"/>
              <a:t>El Monseñor José Ignacio Checa y Barba, Arzobispo de Quito, empezó a combatir los atropellos de la dictadura, fue envenenado el viernes santos 30 de marzo de 1877. No se conocieron jamás los trámites del asesinato, como tampoco a sus autores. </a:t>
            </a:r>
          </a:p>
          <a:p>
            <a:pPr algn="just"/>
            <a:endParaRPr lang="es-ES" sz="1600" dirty="0" smtClean="0"/>
          </a:p>
          <a:p>
            <a:pPr algn="just"/>
            <a:r>
              <a:rPr lang="es-ES" sz="1600" dirty="0" smtClean="0"/>
              <a:t>No realizó ninguna obra, sólo comenzó la construcción del Teatro Sucre en Quito que fue terminado por Caamaño. </a:t>
            </a:r>
            <a:endParaRPr lang="es-E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38 CuadroTexto"/>
          <p:cNvSpPr txBox="1"/>
          <p:nvPr/>
        </p:nvSpPr>
        <p:spPr>
          <a:xfrm>
            <a:off x="1553753" y="1428728"/>
            <a:ext cx="3321867" cy="369332"/>
          </a:xfrm>
          <a:prstGeom prst="rect">
            <a:avLst/>
          </a:prstGeom>
          <a:noFill/>
        </p:spPr>
        <p:txBody>
          <a:bodyPr wrap="square" rtlCol="0">
            <a:spAutoFit/>
          </a:bodyPr>
          <a:lstStyle/>
          <a:p>
            <a:endParaRPr lang="es-ES" dirty="0"/>
          </a:p>
        </p:txBody>
      </p:sp>
      <p:sp>
        <p:nvSpPr>
          <p:cNvPr id="40" name="39 Rectángulo"/>
          <p:cNvSpPr/>
          <p:nvPr/>
        </p:nvSpPr>
        <p:spPr>
          <a:xfrm>
            <a:off x="589339" y="78463"/>
            <a:ext cx="5411429" cy="4770537"/>
          </a:xfrm>
          <a:prstGeom prst="rect">
            <a:avLst/>
          </a:prstGeom>
        </p:spPr>
        <p:txBody>
          <a:bodyPr wrap="square">
            <a:spAutoFit/>
          </a:bodyPr>
          <a:lstStyle/>
          <a:p>
            <a:pPr algn="just"/>
            <a:r>
              <a:rPr lang="es-ES" sz="1600" b="1" dirty="0" smtClean="0">
                <a:latin typeface="+mj-lt"/>
                <a:cs typeface="Arial" pitchFamily="34" charset="0"/>
              </a:rPr>
              <a:t>Aspecto positivo</a:t>
            </a:r>
            <a:r>
              <a:rPr lang="es-ES" sz="1600" dirty="0" smtClean="0">
                <a:latin typeface="+mj-lt"/>
                <a:cs typeface="Arial" pitchFamily="34" charset="0"/>
              </a:rPr>
              <a:t> </a:t>
            </a:r>
          </a:p>
          <a:p>
            <a:pPr algn="just"/>
            <a:r>
              <a:rPr lang="es-ES" sz="1600" dirty="0" smtClean="0">
                <a:latin typeface="+mj-lt"/>
                <a:cs typeface="Arial" pitchFamily="34" charset="0"/>
              </a:rPr>
              <a:t>Aseguró una suerte de pacto de no agresión entre grupos terratenientes de la sierra de Ecuador y grupos agroexportadores de la costa. </a:t>
            </a:r>
          </a:p>
          <a:p>
            <a:pPr algn="just"/>
            <a:r>
              <a:rPr lang="es-ES" sz="1600" dirty="0" smtClean="0">
                <a:latin typeface="+mj-lt"/>
                <a:cs typeface="Arial" pitchFamily="34" charset="0"/>
              </a:rPr>
              <a:t>Depuesto por una revolución, marchó al extranjero. Llamado por los conservadores, regresó en 1859 para combatir al coronel Guillermo Franco.  </a:t>
            </a:r>
          </a:p>
          <a:p>
            <a:pPr algn="just"/>
            <a:r>
              <a:rPr lang="es-ES" sz="1600" dirty="0" smtClean="0">
                <a:latin typeface="+mj-lt"/>
                <a:cs typeface="Arial" pitchFamily="34" charset="0"/>
              </a:rPr>
              <a:t>Durante su gobierno fueron anexadas a Ecuador las Islas Galápagos cuando se tomó posesión de estas alrededor del año 1832 </a:t>
            </a:r>
          </a:p>
          <a:p>
            <a:pPr algn="just"/>
            <a:endParaRPr lang="es-ES" sz="1600" dirty="0" smtClean="0">
              <a:latin typeface="+mj-lt"/>
              <a:cs typeface="Arial" pitchFamily="34" charset="0"/>
            </a:endParaRPr>
          </a:p>
          <a:p>
            <a:pPr algn="just"/>
            <a:r>
              <a:rPr lang="es-ES" sz="1600" b="1" dirty="0" smtClean="0">
                <a:latin typeface="+mj-lt"/>
                <a:cs typeface="Arial" pitchFamily="34" charset="0"/>
              </a:rPr>
              <a:t>Aspecto negativo </a:t>
            </a:r>
            <a:endParaRPr lang="es-ES" sz="1600" dirty="0" smtClean="0">
              <a:latin typeface="+mj-lt"/>
              <a:cs typeface="Arial" pitchFamily="34" charset="0"/>
            </a:endParaRPr>
          </a:p>
          <a:p>
            <a:pPr algn="just"/>
            <a:r>
              <a:rPr lang="es-ES" sz="1600" dirty="0" smtClean="0">
                <a:latin typeface="+mj-lt"/>
                <a:cs typeface="Arial" pitchFamily="34" charset="0"/>
              </a:rPr>
              <a:t>Apoyándose en el ejército, sirvió a los intereses del clero y de los terratenientes. </a:t>
            </a:r>
          </a:p>
          <a:p>
            <a:pPr algn="just"/>
            <a:r>
              <a:rPr lang="es-ES" sz="1600" dirty="0" smtClean="0">
                <a:latin typeface="+mj-lt"/>
                <a:cs typeface="Arial" pitchFamily="34" charset="0"/>
              </a:rPr>
              <a:t>Flores descuidó la consolidación de la nación. </a:t>
            </a:r>
          </a:p>
          <a:p>
            <a:pPr algn="just"/>
            <a:r>
              <a:rPr lang="es-ES" sz="1600" dirty="0" smtClean="0">
                <a:latin typeface="+mj-lt"/>
                <a:cs typeface="Arial" pitchFamily="34" charset="0"/>
              </a:rPr>
              <a:t>Flores fue acusado de estar detrás del asesinato del Mariscal Antonio José de Sucre, asesinado en Berruecos, pero estas dejaron de tener importancia al no poder ser comprobadas.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8639" y="190470"/>
            <a:ext cx="6336705" cy="8217634"/>
          </a:xfrm>
          <a:prstGeom prst="rect">
            <a:avLst/>
          </a:prstGeom>
        </p:spPr>
        <p:txBody>
          <a:bodyPr wrap="square">
            <a:spAutoFit/>
          </a:bodyPr>
          <a:lstStyle/>
          <a:p>
            <a:pPr algn="just"/>
            <a:r>
              <a:rPr lang="es-ES" sz="1600" b="1" dirty="0" smtClean="0"/>
              <a:t>EL PENTAVIRATO </a:t>
            </a:r>
          </a:p>
          <a:p>
            <a:pPr algn="just"/>
            <a:r>
              <a:rPr lang="es-ES" sz="1600" dirty="0" smtClean="0"/>
              <a:t>Pablo Herrera: Gran Literato y ministro de García Moreno.- Luis Cordero: </a:t>
            </a:r>
          </a:p>
          <a:p>
            <a:pPr algn="just"/>
            <a:r>
              <a:rPr lang="es-ES" sz="1600" dirty="0" smtClean="0"/>
              <a:t>Poeta y Jurista Cuencano.- Pedro </a:t>
            </a:r>
            <a:r>
              <a:rPr lang="es-ES" sz="1600" dirty="0" err="1" smtClean="0"/>
              <a:t>Lizarzaburu</a:t>
            </a:r>
            <a:r>
              <a:rPr lang="es-ES" sz="1600" dirty="0" smtClean="0"/>
              <a:t>: Perteneciente al foro y a la milicia.- Rafael Pérez Pareja: Caballero de relevantes méritos ciudadanos.- Agustín Guerrero: desempeñó importantes papeles en el ejército y policía. </a:t>
            </a:r>
          </a:p>
          <a:p>
            <a:pPr algn="just"/>
            <a:r>
              <a:rPr lang="es-ES" sz="1600" dirty="0" smtClean="0"/>
              <a:t>Administración.- Del 14 de enero de 1883 al 5 de octubre de 1883.- </a:t>
            </a:r>
          </a:p>
          <a:p>
            <a:pPr algn="just"/>
            <a:r>
              <a:rPr lang="es-ES" sz="1600" dirty="0" smtClean="0"/>
              <a:t>Terminando el combate en la capital, procedieron los "restauradores" de la Sierra a restablecer los servicios administrativos y a calmar los odios y pasiones que se agitaban contra los vencidos. </a:t>
            </a:r>
          </a:p>
          <a:p>
            <a:pPr algn="just"/>
            <a:r>
              <a:rPr lang="es-ES" sz="1600" dirty="0" smtClean="0"/>
              <a:t>El 14 de enero don Rafael Pérez Pareja, nombrado Jefe Civil y Militar, convoca a los padres de familia y más vecinos de Quito con el objeto de elegir una Junta de Gobierno Provisional, que estuvo conformado por José María </a:t>
            </a:r>
            <a:r>
              <a:rPr lang="es-ES" sz="1600" dirty="0" err="1" smtClean="0"/>
              <a:t>Sarasti</a:t>
            </a:r>
            <a:r>
              <a:rPr lang="es-ES" sz="1600" dirty="0" smtClean="0"/>
              <a:t>, José María Plácido Caamaño, Agustín Guerrero, Luis Guerrero y Pedro </a:t>
            </a:r>
            <a:r>
              <a:rPr lang="es-ES" sz="1600" dirty="0" err="1" smtClean="0"/>
              <a:t>Carbo</a:t>
            </a:r>
            <a:r>
              <a:rPr lang="es-ES" sz="1600" dirty="0" smtClean="0"/>
              <a:t>, </a:t>
            </a:r>
            <a:r>
              <a:rPr lang="es-ES" sz="1600" dirty="0"/>
              <a:t>pero en realidad el PENTAVIRATO se organizó definitivamente así: Pablo Herrera, </a:t>
            </a:r>
          </a:p>
          <a:p>
            <a:pPr algn="just"/>
            <a:r>
              <a:rPr lang="es-ES" sz="1600" dirty="0"/>
              <a:t>Luis Cordero, Pedro </a:t>
            </a:r>
            <a:r>
              <a:rPr lang="es-ES" sz="1600" dirty="0" err="1"/>
              <a:t>Lizarzaburu</a:t>
            </a:r>
            <a:r>
              <a:rPr lang="es-ES" sz="1600" dirty="0"/>
              <a:t>, Rafael Pérez Pareja y Agustín Guerrero. </a:t>
            </a:r>
          </a:p>
          <a:p>
            <a:pPr algn="just"/>
            <a:r>
              <a:rPr lang="es-ES" sz="1600" dirty="0"/>
              <a:t>El General José María </a:t>
            </a:r>
            <a:r>
              <a:rPr lang="es-ES" sz="1600" dirty="0" err="1"/>
              <a:t>Sarasti</a:t>
            </a:r>
            <a:r>
              <a:rPr lang="es-ES" sz="1600" dirty="0"/>
              <a:t> fue nombrado General en Jefe del Ejército y Salazar Director Supremo de Guerra, ambos se dedicaron a aumentar las fuerzas restauradoras, se reunieron con los Regeneradores comandados por el general Eloy Alfaro; los odios entre conservadores y liberales se neutralizaron, en nombre de la restauración de la ley y el triunfo de la República; costó mucho trabajo expulsar a </a:t>
            </a:r>
            <a:r>
              <a:rPr lang="es-ES" sz="1600" dirty="0" err="1"/>
              <a:t>Veintemilla</a:t>
            </a:r>
            <a:r>
              <a:rPr lang="es-ES" sz="1600" dirty="0"/>
              <a:t> de su formidable reducto de Guayaquil, quien finalmente fue vencido y salió expulsado el 9 de julio de 1883 rumbo al Perú, a más de 7 años de haber asaltado el poder</a:t>
            </a:r>
          </a:p>
          <a:p>
            <a:pPr algn="just"/>
            <a:endParaRPr lang="es-ES" sz="16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263129"/>
            <a:ext cx="6000792" cy="4524315"/>
          </a:xfrm>
          <a:prstGeom prst="rect">
            <a:avLst/>
          </a:prstGeom>
        </p:spPr>
        <p:txBody>
          <a:bodyPr wrap="square">
            <a:spAutoFit/>
          </a:bodyPr>
          <a:lstStyle/>
          <a:p>
            <a:pPr algn="just"/>
            <a:r>
              <a:rPr lang="es-ES" sz="1600" b="1" dirty="0" smtClean="0"/>
              <a:t>RAMÓN BORRERO PRESIDENTE POR UNOS DÍAS </a:t>
            </a:r>
          </a:p>
          <a:p>
            <a:pPr algn="just"/>
            <a:endParaRPr lang="es-ES" sz="1600" dirty="0" smtClean="0"/>
          </a:p>
          <a:p>
            <a:pPr algn="just"/>
            <a:r>
              <a:rPr lang="es-ES" sz="1600" dirty="0" smtClean="0"/>
              <a:t>Administración.- Del 11 de octubre de 1883 hasta el 17 de febrero de 1884, Ramón Borrero hermano del Presidente Antonio Borrero </a:t>
            </a:r>
            <a:r>
              <a:rPr lang="es-ES" sz="1600" dirty="0" err="1" smtClean="0"/>
              <a:t>Cortazar</a:t>
            </a:r>
            <a:r>
              <a:rPr lang="es-ES" sz="1600" dirty="0" smtClean="0"/>
              <a:t>, ejerció la presidencia de la República, por unos días a partir del 11 de octubre de 1883 como Presidente del Senado, por haber cesado en sus funciones el Gobierno Provisorio y no haberse elegido en el acto al presidente interino que llegó a serlo el doctor José María Plácido Caamaño. Ramón Borrero fue un fecundo literato y escritor. </a:t>
            </a:r>
          </a:p>
          <a:p>
            <a:pPr algn="just"/>
            <a:endParaRPr lang="es-ES" sz="1600" dirty="0" smtClean="0"/>
          </a:p>
          <a:p>
            <a:pPr algn="just"/>
            <a:r>
              <a:rPr lang="es-ES" sz="1600" b="1" dirty="0" smtClean="0"/>
              <a:t>Aspecto positivo </a:t>
            </a:r>
          </a:p>
          <a:p>
            <a:pPr algn="just"/>
            <a:r>
              <a:rPr lang="es-ES" sz="1600" dirty="0" smtClean="0"/>
              <a:t>Fue un fecundo literato y escritor. </a:t>
            </a:r>
          </a:p>
          <a:p>
            <a:pPr algn="just"/>
            <a:endParaRPr lang="es-ES" sz="1600" dirty="0" smtClean="0"/>
          </a:p>
          <a:p>
            <a:pPr algn="just"/>
            <a:r>
              <a:rPr lang="es-ES" sz="1600" b="1" dirty="0" smtClean="0"/>
              <a:t>Aspecto negativo </a:t>
            </a:r>
          </a:p>
          <a:p>
            <a:pPr algn="just"/>
            <a:r>
              <a:rPr lang="es-ES" sz="1600" dirty="0" smtClean="0"/>
              <a:t>Igual como otros presidentes, su gobierno no duro mucho solo pocos días.</a:t>
            </a:r>
            <a:endParaRPr lang="es-ES" sz="16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53728" y="1907704"/>
            <a:ext cx="6292624" cy="6247864"/>
          </a:xfrm>
          <a:prstGeom prst="rect">
            <a:avLst/>
          </a:prstGeom>
        </p:spPr>
        <p:txBody>
          <a:bodyPr wrap="square">
            <a:spAutoFit/>
          </a:bodyPr>
          <a:lstStyle/>
          <a:p>
            <a:pPr algn="just"/>
            <a:r>
              <a:rPr lang="es-ES" sz="1600" b="1" dirty="0" smtClean="0"/>
              <a:t>Administración</a:t>
            </a:r>
            <a:r>
              <a:rPr lang="es-ES" sz="1600" dirty="0" smtClean="0"/>
              <a:t>.- Presidente Constitucional: Desde el 18 de febrero de 1884 hasta el 30 de junio de 1888. </a:t>
            </a:r>
          </a:p>
          <a:p>
            <a:pPr algn="just"/>
            <a:endParaRPr lang="es-ES" sz="1600" dirty="0" smtClean="0"/>
          </a:p>
          <a:p>
            <a:pPr algn="just"/>
            <a:r>
              <a:rPr lang="es-ES" sz="1600" b="1" dirty="0" smtClean="0"/>
              <a:t>Biografía</a:t>
            </a:r>
            <a:r>
              <a:rPr lang="es-ES" sz="1600" dirty="0" smtClean="0"/>
              <a:t>.- Nació en Guayaquil el 5 de octubre de 1838, murió en Sevilla España el 31 de diciembre de 1901. Recibió la instrucción primaria y secundaria en su ciudad natal, la superior en la Universidad central. Su vida política se inició contra la Dictadura de </a:t>
            </a:r>
            <a:r>
              <a:rPr lang="es-ES" sz="1600" dirty="0" err="1" smtClean="0"/>
              <a:t>Veintemilla</a:t>
            </a:r>
            <a:r>
              <a:rPr lang="es-ES" sz="1600" dirty="0" smtClean="0"/>
              <a:t>. Le tocó ser desterrado al Perú, de donde regresó con un puñado de valientes para tomar parte en las operaciones contra el Dictador. Elegido por la Asamblea Nacional de 1883 – 1884, para la Presidencia de la República Caamaño logró sostenerse en el poder durante su período de cuatro años gracias al apoyo irrestricto que en todas circunstancias le brindó el partido conservador. </a:t>
            </a:r>
          </a:p>
          <a:p>
            <a:pPr algn="just"/>
            <a:endParaRPr lang="es-ES" sz="1600" dirty="0" smtClean="0"/>
          </a:p>
          <a:p>
            <a:pPr algn="just"/>
            <a:r>
              <a:rPr lang="es-ES" sz="1600" b="1" dirty="0" smtClean="0"/>
              <a:t>Obras</a:t>
            </a:r>
            <a:r>
              <a:rPr lang="es-ES" sz="1600" dirty="0" smtClean="0"/>
              <a:t>.- Se instaló el Telégrafo Nacional, se aumentaron cuatro faros en la costa del Pacífico y se cuidó con mucho ahínco del Progreso de la República. Caamaño como presidente, hizo muchos y muy señalados servicios al país ya en lo relativo a la instrucción, ya en lo concerniente a las obras públicas. En su gabinete descollaron José Modesto Espinosa, Vicente Lucio Salazar y el general José María </a:t>
            </a:r>
            <a:r>
              <a:rPr lang="es-ES" sz="1600" dirty="0" err="1" smtClean="0"/>
              <a:t>Sarasti</a:t>
            </a:r>
            <a:r>
              <a:rPr lang="es-ES" sz="1600" dirty="0" smtClean="0"/>
              <a:t>. Pero por la Revoluciones que se sofocaron </a:t>
            </a:r>
            <a:r>
              <a:rPr lang="es-ES" sz="1600" dirty="0"/>
              <a:t>se gastaron dos millones de sucre que hubieran servido para la realización de </a:t>
            </a:r>
            <a:r>
              <a:rPr lang="es-ES" sz="1600" dirty="0" smtClean="0"/>
              <a:t>obras.</a:t>
            </a:r>
            <a:endParaRPr lang="es-ES" sz="1600" dirty="0"/>
          </a:p>
          <a:p>
            <a:pPr algn="just"/>
            <a:endParaRPr lang="es-ES" sz="1600" dirty="0"/>
          </a:p>
        </p:txBody>
      </p:sp>
      <p:pic>
        <p:nvPicPr>
          <p:cNvPr id="1026" name="Picture 2" descr="http://www.google.com.ec/url?source=imglanding&amp;ct=img&amp;q=http://guayaquilcultura.com/museodeguayaquil.com/images/phocagallery/presidentes/thumbs/phoca_thumb_l_13.jpg&amp;sa=X&amp;ei=Mu8tTuiBPMrV0QHxoLzkDg&amp;ved=0CAQQ8wc&amp;usg=AFQjCNECZB-45mzH-5TcchadrqjUNR00r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648" y="107504"/>
            <a:ext cx="1462663" cy="1800200"/>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1780021" y="467544"/>
            <a:ext cx="3429000" cy="646331"/>
          </a:xfrm>
          <a:prstGeom prst="rect">
            <a:avLst/>
          </a:prstGeom>
        </p:spPr>
        <p:txBody>
          <a:bodyPr>
            <a:spAutoFit/>
          </a:bodyPr>
          <a:lstStyle/>
          <a:p>
            <a:pPr algn="just"/>
            <a:r>
              <a:rPr lang="es-ES" b="1" dirty="0"/>
              <a:t>JOSÉ MARÍA PLACIDO CAAMAÑO CORNEJO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447795"/>
            <a:ext cx="6268685" cy="4278094"/>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El presidente trazó un plan de gobierno muy bueno, sobre todo en la educación y en las obras públicas. </a:t>
            </a:r>
          </a:p>
          <a:p>
            <a:pPr algn="just"/>
            <a:endParaRPr lang="es-ES" sz="1600" dirty="0" smtClean="0"/>
          </a:p>
          <a:p>
            <a:pPr algn="just"/>
            <a:r>
              <a:rPr lang="es-ES" sz="1600" dirty="0" smtClean="0"/>
              <a:t>Caamaño pudo terminar sus cuatro años de presidencia, dejando atrás gobiernos de turno que solo duraron días. </a:t>
            </a:r>
          </a:p>
          <a:p>
            <a:pPr algn="just"/>
            <a:endParaRPr lang="es-ES" sz="1600" b="1" dirty="0" smtClean="0"/>
          </a:p>
          <a:p>
            <a:pPr algn="just"/>
            <a:r>
              <a:rPr lang="es-ES" sz="1600" b="1" dirty="0" smtClean="0"/>
              <a:t>Aspecto negativo </a:t>
            </a:r>
          </a:p>
          <a:p>
            <a:pPr algn="just"/>
            <a:endParaRPr lang="es-ES" sz="1600" dirty="0" smtClean="0"/>
          </a:p>
          <a:p>
            <a:pPr algn="just"/>
            <a:r>
              <a:rPr lang="es-ES" sz="1600" dirty="0" smtClean="0"/>
              <a:t>Caamaño ya fuera de la Presidencia de la República, aceptó algunos cargos públicos como el de Gobernador del Guayas en la Administración de Luis Cordero, en la que sucedió al bullido caso de la "venta de la Bandera". </a:t>
            </a:r>
          </a:p>
          <a:p>
            <a:pPr algn="just"/>
            <a:endParaRPr lang="es-ES" sz="1600" dirty="0" smtClean="0"/>
          </a:p>
          <a:p>
            <a:pPr algn="just"/>
            <a:r>
              <a:rPr lang="es-ES" sz="1600" dirty="0" smtClean="0"/>
              <a:t>Se acusó a Caamaño de ladrón de 30.000 libras, cosa que fue </a:t>
            </a:r>
          </a:p>
          <a:p>
            <a:pPr algn="just"/>
            <a:r>
              <a:rPr lang="es-ES" sz="1600" dirty="0" smtClean="0"/>
              <a:t>desmentida. </a:t>
            </a:r>
            <a:endParaRPr lang="es-ES" sz="16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33" y="1564496"/>
            <a:ext cx="6346203" cy="6494085"/>
          </a:xfrm>
          <a:prstGeom prst="rect">
            <a:avLst/>
          </a:prstGeom>
        </p:spPr>
        <p:txBody>
          <a:bodyPr wrap="square">
            <a:spAutoFit/>
          </a:bodyPr>
          <a:lstStyle/>
          <a:p>
            <a:pPr algn="just"/>
            <a:r>
              <a:rPr lang="es-ES" sz="1600" b="1" dirty="0" smtClean="0"/>
              <a:t>Administración.- </a:t>
            </a:r>
            <a:r>
              <a:rPr lang="es-ES" sz="1600" dirty="0" smtClean="0"/>
              <a:t>PRESIDENTE CONSTICIONAL: Del 17 de agosto de 1888 al 30 de junio de 1892. </a:t>
            </a:r>
          </a:p>
          <a:p>
            <a:pPr algn="just"/>
            <a:endParaRPr lang="es-ES" sz="1600" dirty="0" smtClean="0"/>
          </a:p>
          <a:p>
            <a:pPr algn="just"/>
            <a:r>
              <a:rPr lang="es-ES" sz="1600" b="1" dirty="0" smtClean="0"/>
              <a:t>Biografía</a:t>
            </a:r>
            <a:r>
              <a:rPr lang="es-ES" sz="1600" dirty="0" smtClean="0"/>
              <a:t>.- Nació en Quito en el Palacio de gobierno el 23 de </a:t>
            </a:r>
          </a:p>
          <a:p>
            <a:pPr algn="just"/>
            <a:r>
              <a:rPr lang="es-ES" sz="1600" dirty="0" smtClean="0"/>
              <a:t>octubre de 1833, murió en Ginebra-Suiza, el 30 de agosto de 1915. Fueron sus padres el general Juan José Flores primer presidente del Ecuador, y doña Mercedes Jijón de Vivanco. Las </a:t>
            </a:r>
          </a:p>
          <a:p>
            <a:pPr algn="just"/>
            <a:r>
              <a:rPr lang="es-ES" sz="1600" dirty="0" smtClean="0"/>
              <a:t>primeras lecciones las recibió del sabio pedagogo don Simón Rodríguez, maestro del Libertador. A los 11 años ingresó en el Colegio Enrique IV en París, siete años después regresó al Ecuador, se graduó de doctor, visitó algunas naciones Hispanoamericanas, luego desempeño varios cargos diplomáticos en Estado Unidos, Francia y El Vaticano. A más de diplomático fue especialista en finanzas y hacendista. Fue escritor y literato. </a:t>
            </a:r>
          </a:p>
          <a:p>
            <a:pPr algn="just"/>
            <a:endParaRPr lang="es-ES" sz="1600" dirty="0" smtClean="0"/>
          </a:p>
          <a:p>
            <a:pPr algn="just"/>
            <a:r>
              <a:rPr lang="es-ES" sz="1600" b="1" dirty="0" smtClean="0"/>
              <a:t>Obras.- </a:t>
            </a:r>
            <a:r>
              <a:rPr lang="es-ES" sz="1600" dirty="0" smtClean="0"/>
              <a:t>En el pobre Ecuador de ese entonces ingresaron 14 millones de pesos, más de un millón dedicó a la instrucción pública; al terminar su administración había más de 70.000 alumnos. En 1888 inauguró la línea férrea del Sur en Durán, instalación en Guayaquil de la Compañía inglesa de teléfono, inauguración del monumento a Bolívar en Guayaquil, del tráfico ferroviario de Durán a </a:t>
            </a:r>
            <a:r>
              <a:rPr lang="es-ES" sz="1600" dirty="0" err="1" smtClean="0"/>
              <a:t>Yaguachi</a:t>
            </a:r>
            <a:r>
              <a:rPr lang="es-ES" sz="1600" dirty="0" smtClean="0"/>
              <a:t>, del telégrafo entre Guayaquil y Manabí; entre Mocha y Santa Rosa. Favoreció mucho a los escritores ecuatorianos que realizaron sus publicaciones como el Hno. Miguel, Pedro Fermín Cevallos, González Suárez, Juan León Mera, </a:t>
            </a:r>
            <a:r>
              <a:rPr lang="es-ES" sz="1600" dirty="0" err="1" smtClean="0"/>
              <a:t>etc</a:t>
            </a:r>
            <a:endParaRPr lang="es-ES" sz="1600" dirty="0"/>
          </a:p>
        </p:txBody>
      </p:sp>
      <p:sp>
        <p:nvSpPr>
          <p:cNvPr id="3" name="2 Rectángulo"/>
          <p:cNvSpPr/>
          <p:nvPr/>
        </p:nvSpPr>
        <p:spPr>
          <a:xfrm>
            <a:off x="1607331" y="761973"/>
            <a:ext cx="3685624" cy="369332"/>
          </a:xfrm>
          <a:prstGeom prst="rect">
            <a:avLst/>
          </a:prstGeom>
        </p:spPr>
        <p:txBody>
          <a:bodyPr wrap="none">
            <a:spAutoFit/>
          </a:bodyPr>
          <a:lstStyle/>
          <a:p>
            <a:r>
              <a:rPr lang="es-ES" dirty="0" smtClean="0"/>
              <a:t>DR. ANTONIO FLORES JIJÓN </a:t>
            </a:r>
          </a:p>
        </p:txBody>
      </p:sp>
      <p:pic>
        <p:nvPicPr>
          <p:cNvPr id="49153" name="Picture 1"/>
          <p:cNvPicPr>
            <a:picLocks noChangeAspect="1" noChangeArrowheads="1"/>
          </p:cNvPicPr>
          <p:nvPr/>
        </p:nvPicPr>
        <p:blipFill>
          <a:blip r:embed="rId2"/>
          <a:srcRect/>
          <a:stretch>
            <a:fillRect/>
          </a:stretch>
        </p:blipFill>
        <p:spPr bwMode="auto">
          <a:xfrm>
            <a:off x="160712" y="121072"/>
            <a:ext cx="1252064" cy="1498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1445" y="827584"/>
            <a:ext cx="6059881" cy="4247317"/>
          </a:xfrm>
          <a:prstGeom prst="rect">
            <a:avLst/>
          </a:prstGeom>
        </p:spPr>
        <p:txBody>
          <a:bodyPr wrap="square">
            <a:spAutoFit/>
          </a:bodyPr>
          <a:lstStyle/>
          <a:p>
            <a:pPr algn="just"/>
            <a:r>
              <a:rPr lang="es-ES" b="1" dirty="0" smtClean="0"/>
              <a:t>Aspecto positivo </a:t>
            </a:r>
          </a:p>
          <a:p>
            <a:pPr algn="just"/>
            <a:endParaRPr lang="es-ES" dirty="0" smtClean="0"/>
          </a:p>
          <a:p>
            <a:pPr algn="just"/>
            <a:r>
              <a:rPr lang="es-ES" dirty="0" smtClean="0"/>
              <a:t>Los cuatro años de su gobierno fueron de paz, Flores un hombre muy culto y capaz, se esmeró por gobernar con justicia, se realizaron obras materiales de progreso. </a:t>
            </a:r>
          </a:p>
          <a:p>
            <a:pPr algn="just"/>
            <a:endParaRPr lang="es-ES" dirty="0" smtClean="0"/>
          </a:p>
          <a:p>
            <a:pPr algn="just"/>
            <a:r>
              <a:rPr lang="es-ES" dirty="0" smtClean="0"/>
              <a:t>Suprimió el pago del diezmo, fuente de abuso, salió airoso con la Iglesia. </a:t>
            </a:r>
          </a:p>
          <a:p>
            <a:pPr algn="just"/>
            <a:endParaRPr lang="es-ES" dirty="0" smtClean="0"/>
          </a:p>
          <a:p>
            <a:pPr algn="just"/>
            <a:r>
              <a:rPr lang="es-ES" b="1" dirty="0" smtClean="0"/>
              <a:t>Aspecto negativo </a:t>
            </a:r>
          </a:p>
          <a:p>
            <a:r>
              <a:rPr lang="es-ES" dirty="0"/>
              <a:t>Intentó sin éxito crear lo equivalente a un Banco Central del Ecuador y </a:t>
            </a:r>
          </a:p>
          <a:p>
            <a:r>
              <a:rPr lang="es-ES" dirty="0"/>
              <a:t>aumentó el monto del presupuesto destinado a la educación. </a:t>
            </a:r>
          </a:p>
          <a:p>
            <a:pPr algn="just"/>
            <a:endParaRPr lang="es-E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1" y="1299110"/>
            <a:ext cx="6292625" cy="7232749"/>
          </a:xfrm>
          <a:prstGeom prst="rect">
            <a:avLst/>
          </a:prstGeom>
        </p:spPr>
        <p:txBody>
          <a:bodyPr wrap="square">
            <a:spAutoFit/>
          </a:bodyPr>
          <a:lstStyle/>
          <a:p>
            <a:pPr algn="just"/>
            <a:r>
              <a:rPr lang="es-ES" sz="1600" dirty="0" smtClean="0"/>
              <a:t>Administración.- PRESIDENTE CONSTITUCIONAL: Del 1 de julio de 1892 al 16 de abril de 1895. </a:t>
            </a:r>
          </a:p>
          <a:p>
            <a:pPr algn="just"/>
            <a:endParaRPr lang="es-ES" sz="1600" dirty="0" smtClean="0"/>
          </a:p>
          <a:p>
            <a:pPr algn="just"/>
            <a:r>
              <a:rPr lang="es-ES" sz="1600" dirty="0" smtClean="0"/>
              <a:t>Biografía.- Nació en la hacienda </a:t>
            </a:r>
            <a:r>
              <a:rPr lang="es-ES" sz="1600" dirty="0" err="1" smtClean="0"/>
              <a:t>Surampalti</a:t>
            </a:r>
            <a:r>
              <a:rPr lang="es-ES" sz="1600" dirty="0" smtClean="0"/>
              <a:t>, parroquia </a:t>
            </a:r>
            <a:r>
              <a:rPr lang="es-ES" sz="1600" dirty="0" err="1" smtClean="0"/>
              <a:t>Déleg</a:t>
            </a:r>
            <a:r>
              <a:rPr lang="es-ES" sz="1600" dirty="0" smtClean="0"/>
              <a:t>, </a:t>
            </a:r>
          </a:p>
          <a:p>
            <a:pPr algn="just"/>
            <a:r>
              <a:rPr lang="es-ES" sz="1600" dirty="0" smtClean="0"/>
              <a:t>provincia del Cañar el 6 de abril de 1883, murió en Cuenca el </a:t>
            </a:r>
          </a:p>
          <a:p>
            <a:pPr algn="just"/>
            <a:r>
              <a:rPr lang="es-ES" sz="1600" dirty="0" smtClean="0"/>
              <a:t>20 de enero de 1912. </a:t>
            </a:r>
          </a:p>
          <a:p>
            <a:pPr algn="just"/>
            <a:r>
              <a:rPr lang="es-ES" sz="1600" b="1" dirty="0" smtClean="0"/>
              <a:t>Obras</a:t>
            </a:r>
            <a:r>
              <a:rPr lang="es-ES" sz="1600" dirty="0" smtClean="0"/>
              <a:t>.- Puso empeño en los problemas fiscales. Las obras </a:t>
            </a:r>
          </a:p>
          <a:p>
            <a:pPr algn="just"/>
            <a:r>
              <a:rPr lang="es-ES" sz="1600" dirty="0" smtClean="0"/>
              <a:t>públicas y la enseñanza fueron atendidas desde el primer día de su gobierno. En lo económico se sintió desequilibrio entre los ingresos y egresos; las entradas nacionales no alcanzaban a pagar los gastos; a lo que vino a añadir los cuantiosos gastos hechos para la defensa del país; por la posible agresión peruana cuyo congreso se negó a aprobar el tratado Herrera-García. Los territorios Amazónicos estuvieron mejores atendidos en el aspecto misionero. Los PP. Salesianos fundaron el Vicariato Apostólico de Méndez y </a:t>
            </a:r>
            <a:r>
              <a:rPr lang="es-ES" sz="1600" dirty="0" err="1" smtClean="0"/>
              <a:t>Gualaquiza</a:t>
            </a:r>
            <a:r>
              <a:rPr lang="es-ES" sz="1600" dirty="0" smtClean="0"/>
              <a:t>. </a:t>
            </a:r>
          </a:p>
          <a:p>
            <a:pPr algn="just"/>
            <a:endParaRPr lang="es-ES" sz="1600" dirty="0" smtClean="0"/>
          </a:p>
          <a:p>
            <a:pPr algn="just"/>
            <a:r>
              <a:rPr lang="es-ES" sz="1600" dirty="0" smtClean="0"/>
              <a:t>LA VENTA DE LA BANDERA.- En 1895 ocurrieron cosas graves: Chile cedió a Japón un buque de guerra para que fuera utilizado en el combate Chino- Japonés, pero como los países americanos habían resuelto permanecer neutrales, estos no podían vender material de guerra a los combatientes; entonces, Chile obtuvo permiso de nuestro Gobierno para que la mencionada nave cruzara el Pacífico con la Bandera Ecuatoriana. A Caamaño y Cordero se los señaló como los principales complicados en este hecho vergonzoso para la nación, hecho que indignó al pueblo entero hasta tal punto que incontenibles sublevaciones armadas obligaron a dimitir al presidente. </a:t>
            </a:r>
            <a:endParaRPr lang="es-ES" sz="1600" dirty="0"/>
          </a:p>
        </p:txBody>
      </p:sp>
      <p:sp>
        <p:nvSpPr>
          <p:cNvPr id="3" name="2 Rectángulo"/>
          <p:cNvSpPr/>
          <p:nvPr/>
        </p:nvSpPr>
        <p:spPr>
          <a:xfrm>
            <a:off x="1768066" y="285720"/>
            <a:ext cx="3618298" cy="369332"/>
          </a:xfrm>
          <a:prstGeom prst="rect">
            <a:avLst/>
          </a:prstGeom>
        </p:spPr>
        <p:txBody>
          <a:bodyPr wrap="none">
            <a:spAutoFit/>
          </a:bodyPr>
          <a:lstStyle/>
          <a:p>
            <a:r>
              <a:rPr lang="es-ES" dirty="0" smtClean="0"/>
              <a:t>DR. LUIS CORDERO CRESPO </a:t>
            </a:r>
          </a:p>
        </p:txBody>
      </p:sp>
      <p:pic>
        <p:nvPicPr>
          <p:cNvPr id="47105" name="Picture 1"/>
          <p:cNvPicPr>
            <a:picLocks noChangeAspect="1" noChangeArrowheads="1"/>
          </p:cNvPicPr>
          <p:nvPr/>
        </p:nvPicPr>
        <p:blipFill>
          <a:blip r:embed="rId2"/>
          <a:srcRect/>
          <a:stretch>
            <a:fillRect/>
          </a:stretch>
        </p:blipFill>
        <p:spPr bwMode="auto">
          <a:xfrm>
            <a:off x="267868" y="44648"/>
            <a:ext cx="1144907" cy="1254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380971"/>
            <a:ext cx="5840057" cy="6986528"/>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Puso empeño en los problemas fiscales. Las obras públicas y la enseñanza fueron atendidas desde el primer día de su gobierno. </a:t>
            </a:r>
          </a:p>
          <a:p>
            <a:pPr algn="just"/>
            <a:endParaRPr lang="es-ES" sz="1600" dirty="0" smtClean="0"/>
          </a:p>
          <a:p>
            <a:pPr algn="just"/>
            <a:r>
              <a:rPr lang="es-ES" sz="1600" dirty="0" smtClean="0"/>
              <a:t>Como diplomático lució con dignidad y miembro correspondiente de la Academia Española y otras instituciones culturales y sociales, nacionales e internacionales. </a:t>
            </a:r>
          </a:p>
          <a:p>
            <a:pPr algn="just"/>
            <a:endParaRPr lang="es-ES" sz="1600" dirty="0" smtClean="0"/>
          </a:p>
          <a:p>
            <a:pPr algn="just"/>
            <a:endParaRPr lang="es-ES" sz="1600" dirty="0"/>
          </a:p>
          <a:p>
            <a:pPr algn="just"/>
            <a:r>
              <a:rPr lang="es-ES" sz="1600" b="1" dirty="0"/>
              <a:t>Aspecto negativo </a:t>
            </a:r>
          </a:p>
          <a:p>
            <a:pPr algn="just"/>
            <a:endParaRPr lang="es-ES" sz="1600" dirty="0" smtClean="0"/>
          </a:p>
          <a:p>
            <a:pPr algn="just"/>
            <a:r>
              <a:rPr lang="es-ES" sz="1600" dirty="0" smtClean="0"/>
              <a:t>En 1895 ocurrieron cosas graves: Chile cedió a Japón un buque de guerra para que fuera utilizado en el combate Chino-Japonés, pero como los países americanos habían resuelto permanecer neutrales, estos no podían vender material de guerra a los combatientes; entonces, Chile obtuvo permiso de nuestro Gobierno para que la mencionada nave cruzara el Pacífico con la Bandera Ecuatoriana. </a:t>
            </a:r>
          </a:p>
          <a:p>
            <a:pPr algn="just"/>
            <a:endParaRPr lang="es-ES" sz="1600" dirty="0" smtClean="0"/>
          </a:p>
          <a:p>
            <a:pPr algn="just"/>
            <a:r>
              <a:rPr lang="es-ES" sz="1600" dirty="0" smtClean="0"/>
              <a:t>A Caamaño y Cordero se los señaló como los principales complicados en este hecho vergonzoso para la nación, hecho que indignó al pueblo entero hasta tal punto que incontenibles sublevaciones armadas obligaron a dimitir al presidente</a:t>
            </a:r>
            <a:endParaRPr lang="es-ES" sz="16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32282" y="571473"/>
            <a:ext cx="3429000" cy="923330"/>
          </a:xfrm>
          <a:prstGeom prst="rect">
            <a:avLst/>
          </a:prstGeom>
        </p:spPr>
        <p:txBody>
          <a:bodyPr>
            <a:spAutoFit/>
          </a:bodyPr>
          <a:lstStyle/>
          <a:p>
            <a:r>
              <a:rPr lang="pt-BR" dirty="0" smtClean="0"/>
              <a:t>VICENTE LUCIO SALAZAR, CARLOS MATEUS, APARICIO RIBADENEIRA</a:t>
            </a:r>
            <a:endParaRPr lang="es-ES" dirty="0"/>
          </a:p>
        </p:txBody>
      </p:sp>
      <p:sp>
        <p:nvSpPr>
          <p:cNvPr id="3" name="2 Rectángulo"/>
          <p:cNvSpPr/>
          <p:nvPr/>
        </p:nvSpPr>
        <p:spPr>
          <a:xfrm>
            <a:off x="160711" y="1714480"/>
            <a:ext cx="6482999" cy="5755422"/>
          </a:xfrm>
          <a:prstGeom prst="rect">
            <a:avLst/>
          </a:prstGeom>
        </p:spPr>
        <p:txBody>
          <a:bodyPr wrap="square">
            <a:spAutoFit/>
          </a:bodyPr>
          <a:lstStyle/>
          <a:p>
            <a:pPr algn="just"/>
            <a:r>
              <a:rPr lang="es-ES" sz="1600" dirty="0" smtClean="0"/>
              <a:t>Administración.- Desde abril de 1895 hasta septiembre de 1895. </a:t>
            </a:r>
          </a:p>
          <a:p>
            <a:pPr algn="just"/>
            <a:r>
              <a:rPr lang="es-ES" sz="1600" dirty="0" smtClean="0"/>
              <a:t>Biografía.- Vicente Lucio Salazar hijo del doctor Manuel María Salazar, Ministro de Cuentas del Presidente Gabriel García Moreno. Persona dotada de singulares talentos, de un carácter integro y enérgico, juiciosa modestia y consumada experiencia. Desempeñó la Cartera de Interior, Relaciones y Hacienda; Presidente de la Cámara del Senado y de Diputados. Fue un gran economista. </a:t>
            </a:r>
          </a:p>
          <a:p>
            <a:pPr algn="just"/>
            <a:endParaRPr lang="es-ES" sz="1600" dirty="0" smtClean="0"/>
          </a:p>
          <a:p>
            <a:pPr algn="just"/>
            <a:r>
              <a:rPr lang="es-ES" sz="1600" dirty="0" smtClean="0"/>
              <a:t>Alternabilidad.- Los doctores Carlos </a:t>
            </a:r>
            <a:r>
              <a:rPr lang="es-ES" sz="1600" dirty="0" err="1" smtClean="0"/>
              <a:t>Mateus</a:t>
            </a:r>
            <a:r>
              <a:rPr lang="es-ES" sz="1600" dirty="0" smtClean="0"/>
              <a:t> y Aparicio </a:t>
            </a:r>
            <a:r>
              <a:rPr lang="es-ES" sz="1600" dirty="0" err="1" smtClean="0"/>
              <a:t>Ribadeneira</a:t>
            </a:r>
            <a:r>
              <a:rPr lang="es-ES" sz="1600" dirty="0" smtClean="0"/>
              <a:t> alternaban el mando por enfermedad de Lucio Salazar cuando vino la revolución de 1895, cediendo el paso a la administración liberal para que ejerza la magistratura del país. El 5 de junio de 1895 el jefe civil y militar de Guayaquil Sr. Ignacio Robles convocó al pueblo porteño a una Magna Asamblea Pública a la cual concurrieron numerosas personas en su gran mayoría liberal, esta Asamblea proclamó Jefe Supremo de la República al Gral. Eloy Alfaro. </a:t>
            </a:r>
          </a:p>
          <a:p>
            <a:pPr algn="just"/>
            <a:endParaRPr lang="es-ES" sz="1600" dirty="0" smtClean="0"/>
          </a:p>
          <a:p>
            <a:pPr algn="just"/>
            <a:r>
              <a:rPr lang="es-ES" sz="1600" dirty="0" smtClean="0"/>
              <a:t>EL LIBERALISMO AL PODER.- El viejo Luchador que había permanecido durante 31 años de luchas y de intrigas tras captar el Poder lo llamaron desde Guayaquil a Nicaragua para que se traslade al Ecuador</a:t>
            </a:r>
            <a:endParaRPr lang="es-ES" sz="16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1523979"/>
            <a:ext cx="6054371" cy="5755422"/>
          </a:xfrm>
          <a:prstGeom prst="rect">
            <a:avLst/>
          </a:prstGeom>
        </p:spPr>
        <p:txBody>
          <a:bodyPr wrap="square">
            <a:spAutoFit/>
          </a:bodyPr>
          <a:lstStyle/>
          <a:p>
            <a:pPr algn="just"/>
            <a:r>
              <a:rPr lang="es-ES" sz="1600" b="1" dirty="0" smtClean="0"/>
              <a:t>Administración.- </a:t>
            </a:r>
            <a:r>
              <a:rPr lang="es-ES" sz="1600" dirty="0" smtClean="0"/>
              <a:t>Primer Gobierno: Desde el 5 de junio de 1895 al 31 de agosto de 1901 (JEFE SUPREMO). </a:t>
            </a:r>
          </a:p>
          <a:p>
            <a:pPr algn="just"/>
            <a:endParaRPr lang="es-ES" sz="1600" b="1" dirty="0" smtClean="0"/>
          </a:p>
          <a:p>
            <a:pPr algn="just"/>
            <a:r>
              <a:rPr lang="es-ES" sz="1600" b="1" dirty="0" smtClean="0"/>
              <a:t>Biografía.- </a:t>
            </a:r>
            <a:r>
              <a:rPr lang="es-ES" sz="1600" dirty="0" smtClean="0"/>
              <a:t>José Eloy Alfaro Delgado nació en Montecristi, </a:t>
            </a:r>
          </a:p>
          <a:p>
            <a:pPr algn="just"/>
            <a:r>
              <a:rPr lang="es-ES" sz="1600" dirty="0" smtClean="0"/>
              <a:t>(Manabí) el 25 de junio de 1842. Su padre fue don Manuel Alfaro y González, republicano español que llegó al Ecuador en calidad de exiliado político; su madre doña María Natividad Delgado López. </a:t>
            </a:r>
          </a:p>
          <a:p>
            <a:pPr algn="just"/>
            <a:endParaRPr lang="es-ES" sz="1600" b="1" dirty="0" smtClean="0"/>
          </a:p>
          <a:p>
            <a:pPr algn="just"/>
            <a:r>
              <a:rPr lang="es-ES" sz="1600" b="1" dirty="0" smtClean="0"/>
              <a:t>Obras.- </a:t>
            </a:r>
            <a:r>
              <a:rPr lang="es-ES" sz="1600" dirty="0" smtClean="0"/>
              <a:t>Durante este primer período de la administración de Alfaro se firmó el "Contrato Harman", en virtud del cual quedaba asegurada la continuación rápida de los trabajos del ferrocarril Guayaquil a Quito, llegando hasta </a:t>
            </a:r>
            <a:r>
              <a:rPr lang="es-ES" sz="1600" dirty="0" err="1" smtClean="0"/>
              <a:t>Colta</a:t>
            </a:r>
            <a:r>
              <a:rPr lang="es-ES" sz="1600" dirty="0" smtClean="0"/>
              <a:t>, en este Período. </a:t>
            </a:r>
          </a:p>
          <a:p>
            <a:pPr algn="just"/>
            <a:r>
              <a:rPr lang="es-ES" sz="1600" dirty="0" smtClean="0"/>
              <a:t>Eloy Alfaro también dio mucho impulso a la educación. El 1 de octubre de 1869 inaugura el colegio "Bolívar" de Tulcán, en 1907 la Escuela de Artes y Oficios, el 11 de junio de 1897 el Instituto Nacional "Mejía", el 20 de octubre de 1900 la Escuela de Bellas Artes de Quito, el 14 de febrero de 1901 el Colegio Normal Manuela Cañizares; el 25 de mayo de 1901 el Colegio Normal Juan Montalvo, el 110 de agosto de 1901 el Colegio Vicente </a:t>
            </a:r>
            <a:r>
              <a:rPr lang="es-ES" sz="1600" dirty="0" err="1" smtClean="0"/>
              <a:t>Rocafuerte</a:t>
            </a:r>
            <a:r>
              <a:rPr lang="es-ES" sz="1600" dirty="0" smtClean="0"/>
              <a:t> de Guayaquil y el Colegio Militar Eloy Alfaro</a:t>
            </a:r>
            <a:endParaRPr lang="es-ES" sz="1600" dirty="0"/>
          </a:p>
        </p:txBody>
      </p:sp>
      <p:sp>
        <p:nvSpPr>
          <p:cNvPr id="3" name="2 Rectángulo"/>
          <p:cNvSpPr/>
          <p:nvPr/>
        </p:nvSpPr>
        <p:spPr>
          <a:xfrm>
            <a:off x="1607332" y="666723"/>
            <a:ext cx="3231975" cy="369332"/>
          </a:xfrm>
          <a:prstGeom prst="rect">
            <a:avLst/>
          </a:prstGeom>
        </p:spPr>
        <p:txBody>
          <a:bodyPr wrap="none">
            <a:spAutoFit/>
          </a:bodyPr>
          <a:lstStyle/>
          <a:p>
            <a:r>
              <a:rPr lang="es-ES" dirty="0" smtClean="0"/>
              <a:t>ELOY ALFARO DELGADO </a:t>
            </a:r>
          </a:p>
        </p:txBody>
      </p:sp>
      <p:pic>
        <p:nvPicPr>
          <p:cNvPr id="55298" name="Picture 2"/>
          <p:cNvPicPr>
            <a:picLocks noChangeAspect="1" noChangeArrowheads="1"/>
          </p:cNvPicPr>
          <p:nvPr/>
        </p:nvPicPr>
        <p:blipFill>
          <a:blip r:embed="rId2"/>
          <a:srcRect/>
          <a:stretch>
            <a:fillRect/>
          </a:stretch>
        </p:blipFill>
        <p:spPr bwMode="auto">
          <a:xfrm>
            <a:off x="375026" y="190469"/>
            <a:ext cx="1109758" cy="133351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604" y="1289819"/>
            <a:ext cx="5357850" cy="7386637"/>
          </a:xfrm>
          <a:prstGeom prst="rect">
            <a:avLst/>
          </a:prstGeom>
          <a:noFill/>
        </p:spPr>
        <p:txBody>
          <a:bodyPr wrap="square" rtlCol="0">
            <a:spAutoFit/>
          </a:bodyPr>
          <a:lstStyle/>
          <a:p>
            <a:pPr algn="just"/>
            <a:endParaRPr lang="es-ES" sz="1600" dirty="0" smtClean="0"/>
          </a:p>
          <a:p>
            <a:pPr algn="just"/>
            <a:r>
              <a:rPr lang="es-ES" sz="1600" dirty="0" smtClean="0"/>
              <a:t>                     </a:t>
            </a:r>
            <a:r>
              <a:rPr lang="es-ES" sz="1600" b="1" dirty="0" smtClean="0"/>
              <a:t>Biografía</a:t>
            </a:r>
            <a:r>
              <a:rPr lang="es-ES" sz="1600" dirty="0" smtClean="0"/>
              <a:t>.- Nació el 1 de mayo de 1783, sus padres fueron el </a:t>
            </a:r>
          </a:p>
          <a:p>
            <a:pPr algn="just"/>
            <a:r>
              <a:rPr lang="es-ES" sz="1600" dirty="0" smtClean="0"/>
              <a:t>capitán Juan Antonio de </a:t>
            </a:r>
            <a:r>
              <a:rPr lang="es-ES" sz="1600" dirty="0" err="1" smtClean="0"/>
              <a:t>Rocafuerte</a:t>
            </a:r>
            <a:r>
              <a:rPr lang="es-ES" sz="1600" dirty="0" smtClean="0"/>
              <a:t> y doña Josefa de Bejarano y </a:t>
            </a:r>
            <a:r>
              <a:rPr lang="es-ES" sz="1600" dirty="0" err="1" smtClean="0"/>
              <a:t>Lavayen</a:t>
            </a:r>
            <a:r>
              <a:rPr lang="es-ES" sz="1600" dirty="0" smtClean="0"/>
              <a:t>. Estudió en España y Francia. Murió en Lima en 1847: Diputado a las cortes de </a:t>
            </a:r>
            <a:r>
              <a:rPr lang="es-ES" sz="1600" dirty="0" err="1" smtClean="0"/>
              <a:t>Cadiz</a:t>
            </a:r>
            <a:r>
              <a:rPr lang="es-ES" sz="1600" dirty="0" smtClean="0"/>
              <a:t>. Publicó dos estudios de carácter político y doctrinado. Su dinero lo gasto en la emancipación americana. Hizo imprimir textos escolares y </a:t>
            </a:r>
          </a:p>
          <a:p>
            <a:pPr algn="just"/>
            <a:r>
              <a:rPr lang="es-ES" sz="1600" dirty="0" smtClean="0"/>
              <a:t>escribió sobre finanzas. Hombre enérgico talentoso y patriota; poseedor de </a:t>
            </a:r>
          </a:p>
          <a:p>
            <a:pPr algn="just"/>
            <a:r>
              <a:rPr lang="es-ES" sz="1600" dirty="0" smtClean="0"/>
              <a:t>grandes dotes de estadista. </a:t>
            </a:r>
          </a:p>
          <a:p>
            <a:pPr algn="just"/>
            <a:r>
              <a:rPr lang="es-ES" sz="1600" dirty="0" smtClean="0"/>
              <a:t>Administración.- Jefe supremo: se declaró en Puná en 1833. Presidente </a:t>
            </a:r>
          </a:p>
          <a:p>
            <a:pPr algn="just"/>
            <a:r>
              <a:rPr lang="es-ES" sz="1600" dirty="0" smtClean="0"/>
              <a:t>Constitucional: De 1835 a 1839. </a:t>
            </a:r>
          </a:p>
          <a:p>
            <a:pPr algn="just"/>
            <a:r>
              <a:rPr lang="es-ES" sz="1600" b="1" dirty="0" smtClean="0"/>
              <a:t>Obras</a:t>
            </a:r>
            <a:r>
              <a:rPr lang="es-ES" sz="1600" dirty="0" smtClean="0"/>
              <a:t>.- Cuando asumió al poder, había dos escuelas en total en Quito, nada </a:t>
            </a:r>
          </a:p>
          <a:p>
            <a:pPr algn="just"/>
            <a:r>
              <a:rPr lang="es-ES" sz="1600" dirty="0" smtClean="0"/>
              <a:t>de Hacienda Pública, ni cuentas, ni dinero. </a:t>
            </a:r>
            <a:r>
              <a:rPr lang="es-ES" sz="1600" dirty="0" err="1" smtClean="0"/>
              <a:t>Rocafuerte</a:t>
            </a:r>
            <a:r>
              <a:rPr lang="es-ES" sz="1600" dirty="0" smtClean="0"/>
              <a:t> impuso la creación de escuelas, colegios, museos, una guardia nacional; modernización de la enseñanza universitaria aumentando las cátedras de: Filosofía, Derecho Civil e Internacional, Medicina Obstétrica, Organización de barcos para la navegación fluvial, organización de una compañía de bomberos en Guayaquil; construcción de caminos públicos, control de contrabando, reglamentación de la venta de sal, tabaco. Construcción de Iglesias, cuarteles, locales escolares, vías, puentes, etc. </a:t>
            </a:r>
          </a:p>
          <a:p>
            <a:pPr algn="just"/>
            <a:endParaRPr lang="es-ES" dirty="0"/>
          </a:p>
        </p:txBody>
      </p:sp>
      <p:pic>
        <p:nvPicPr>
          <p:cNvPr id="15361" name="Picture 1"/>
          <p:cNvPicPr>
            <a:picLocks noChangeAspect="1" noChangeArrowheads="1"/>
          </p:cNvPicPr>
          <p:nvPr/>
        </p:nvPicPr>
        <p:blipFill>
          <a:blip r:embed="rId2"/>
          <a:srcRect/>
          <a:stretch>
            <a:fillRect/>
          </a:stretch>
        </p:blipFill>
        <p:spPr bwMode="auto">
          <a:xfrm>
            <a:off x="476672" y="285720"/>
            <a:ext cx="1071570" cy="1524000"/>
          </a:xfrm>
          <a:prstGeom prst="rect">
            <a:avLst/>
          </a:prstGeom>
          <a:noFill/>
          <a:ln w="9525">
            <a:noFill/>
            <a:miter lim="800000"/>
            <a:headEnd/>
            <a:tailEnd/>
          </a:ln>
          <a:effectLst/>
        </p:spPr>
      </p:pic>
      <p:sp>
        <p:nvSpPr>
          <p:cNvPr id="6" name="5 CuadroTexto"/>
          <p:cNvSpPr txBox="1"/>
          <p:nvPr/>
        </p:nvSpPr>
        <p:spPr>
          <a:xfrm>
            <a:off x="1714488" y="666723"/>
            <a:ext cx="3658728" cy="369332"/>
          </a:xfrm>
          <a:prstGeom prst="rect">
            <a:avLst/>
          </a:prstGeom>
          <a:noFill/>
        </p:spPr>
        <p:txBody>
          <a:bodyPr wrap="square" rtlCol="0">
            <a:spAutoFit/>
          </a:bodyPr>
          <a:lstStyle/>
          <a:p>
            <a:r>
              <a:rPr lang="es-ES" dirty="0" smtClean="0"/>
              <a:t>VICENTE ROCAFUERTE</a:t>
            </a: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96496" y="1428729"/>
            <a:ext cx="5197115" cy="3539430"/>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Eloy Alfaro fue valeroso hasta la muerte; buscaba una transformación radical en su país. Su sangre rebelde y espíritu visionario le dieron un carácter férreo que lo distinguió en la acción liberal de la cual sigue siendo ejemplo inigualable. </a:t>
            </a:r>
          </a:p>
          <a:p>
            <a:pPr algn="just"/>
            <a:endParaRPr lang="es-ES" sz="1600" dirty="0" smtClean="0"/>
          </a:p>
          <a:p>
            <a:pPr algn="just"/>
            <a:endParaRPr lang="es-ES" sz="1600" dirty="0"/>
          </a:p>
          <a:p>
            <a:pPr algn="just"/>
            <a:r>
              <a:rPr lang="es-ES" sz="1600" b="1" dirty="0" smtClean="0"/>
              <a:t>Aspecto negativo </a:t>
            </a:r>
          </a:p>
          <a:p>
            <a:pPr algn="just"/>
            <a:r>
              <a:rPr lang="es-ES" sz="1600" dirty="0"/>
              <a:t>Ya cerca de terminar su período surgió el problema de quien debía sucederle, "No podemos perder con papelitos lo que hemos ganado con fusiles". </a:t>
            </a:r>
          </a:p>
          <a:p>
            <a:pPr algn="just"/>
            <a:endParaRPr lang="es-ES" sz="1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33" y="1904981"/>
            <a:ext cx="6429420" cy="5509200"/>
          </a:xfrm>
          <a:prstGeom prst="rect">
            <a:avLst/>
          </a:prstGeom>
        </p:spPr>
        <p:txBody>
          <a:bodyPr wrap="square">
            <a:spAutoFit/>
          </a:bodyPr>
          <a:lstStyle/>
          <a:p>
            <a:pPr algn="just"/>
            <a:r>
              <a:rPr lang="es-ES" sz="1600" b="1" dirty="0" smtClean="0"/>
              <a:t>Administración</a:t>
            </a:r>
            <a:r>
              <a:rPr lang="es-ES" sz="1600" dirty="0" smtClean="0"/>
              <a:t>.- Primer período.- Del 1 de septiembre de 1901 </a:t>
            </a:r>
          </a:p>
          <a:p>
            <a:pPr algn="just"/>
            <a:r>
              <a:rPr lang="es-ES" sz="1600" dirty="0" smtClean="0"/>
              <a:t>al 31 de agosto de 1905. </a:t>
            </a:r>
          </a:p>
          <a:p>
            <a:pPr algn="just"/>
            <a:endParaRPr lang="es-ES" sz="1600" dirty="0" smtClean="0"/>
          </a:p>
          <a:p>
            <a:pPr algn="just"/>
            <a:r>
              <a:rPr lang="es-ES" sz="1600" b="1" dirty="0" smtClean="0"/>
              <a:t>Biografía</a:t>
            </a:r>
            <a:r>
              <a:rPr lang="es-ES" sz="1600" dirty="0" smtClean="0"/>
              <a:t>.- Nació en </a:t>
            </a:r>
            <a:r>
              <a:rPr lang="es-ES" sz="1600" dirty="0" err="1" smtClean="0"/>
              <a:t>Charopotó</a:t>
            </a:r>
            <a:r>
              <a:rPr lang="es-ES" sz="1600" dirty="0" smtClean="0"/>
              <a:t> (Manabí) el 18 de abril de 1865, hijo de Alegría Gutiérrez, mujer emparentada con próceres colombianos y de José Buenaventura Plaza un maestro de escuela. Leónidas Plaza, no fue un hombre de gran preparación cultural, ni de estadista a pesar de esto pudo desempeñar satisfactoriamente los cargos encomendados por Eloy Alfaro y el pueblo. </a:t>
            </a:r>
          </a:p>
          <a:p>
            <a:pPr algn="just"/>
            <a:endParaRPr lang="es-ES" sz="1600" dirty="0" smtClean="0"/>
          </a:p>
          <a:p>
            <a:pPr algn="just"/>
            <a:r>
              <a:rPr lang="es-ES" sz="1600" b="1" dirty="0" smtClean="0"/>
              <a:t>Obras</a:t>
            </a:r>
            <a:r>
              <a:rPr lang="es-ES" sz="1600" dirty="0" smtClean="0"/>
              <a:t>.- Abrió las cárceles, suprimió el ostracismo, se despojó de las facultades dictatoriales, disminuyó el ejército, quitó las mordazas a la prensa, respetó e hizo respetar a los cultos, organizó la libertad y la propiedad, se principió a restablecer la armonía social, se disipó la perpetua amenaza de las revoluciones, tornaron sus proscritos a sus huérfanos hogares. Supo entender la libertad de prensa. Después de ocuparse de las reformas de orden político, lo hizo de las económicas. Tuvo mucha suerte en su gestión administrativa, porque la hacienda pública fue por un buen camino, los negocios se movían, durante su administración se hicieron algunas obras de interés</a:t>
            </a:r>
            <a:endParaRPr lang="es-ES" sz="1600" dirty="0"/>
          </a:p>
        </p:txBody>
      </p:sp>
      <p:sp>
        <p:nvSpPr>
          <p:cNvPr id="3" name="2 Rectángulo"/>
          <p:cNvSpPr/>
          <p:nvPr/>
        </p:nvSpPr>
        <p:spPr>
          <a:xfrm>
            <a:off x="964389" y="952475"/>
            <a:ext cx="3429000" cy="646331"/>
          </a:xfrm>
          <a:prstGeom prst="rect">
            <a:avLst/>
          </a:prstGeom>
        </p:spPr>
        <p:txBody>
          <a:bodyPr>
            <a:spAutoFit/>
          </a:bodyPr>
          <a:lstStyle/>
          <a:p>
            <a:r>
              <a:rPr lang="es-ES" dirty="0" smtClean="0"/>
              <a:t>GENERAL LEÓNIDAS PLAZA GUTIÉRREZ </a:t>
            </a:r>
          </a:p>
        </p:txBody>
      </p:sp>
      <p:pic>
        <p:nvPicPr>
          <p:cNvPr id="1026" name="Picture 2"/>
          <p:cNvPicPr>
            <a:picLocks noChangeAspect="1" noChangeArrowheads="1"/>
          </p:cNvPicPr>
          <p:nvPr/>
        </p:nvPicPr>
        <p:blipFill>
          <a:blip r:embed="rId2"/>
          <a:srcRect b="50000"/>
          <a:stretch>
            <a:fillRect/>
          </a:stretch>
        </p:blipFill>
        <p:spPr bwMode="auto">
          <a:xfrm>
            <a:off x="160712" y="380971"/>
            <a:ext cx="807244" cy="15049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33" y="952475"/>
            <a:ext cx="6274195" cy="5509200"/>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Plaza abrió las cárceles. Se despojó de las facultades omnímodas y suprimió la pena de ostracismo, recibiendo a los ex-combatientes fronterizos que también estaban cansados de tantas luchas y guerrillas, de suerte que su período restauró la armonía social del país. Entonces pudo comenzar su labor de progreso a través de nuevas leyes. </a:t>
            </a:r>
          </a:p>
          <a:p>
            <a:pPr algn="just"/>
            <a:endParaRPr lang="es-ES" sz="1600" dirty="0" smtClean="0"/>
          </a:p>
          <a:p>
            <a:pPr algn="just"/>
            <a:r>
              <a:rPr lang="es-ES" sz="1600" dirty="0" smtClean="0"/>
              <a:t>Con gran sentido práctico procuró que se continuasen los trabajos del ferrocarril y prosiguió la política </a:t>
            </a:r>
            <a:r>
              <a:rPr lang="es-ES" sz="1600" dirty="0" err="1" smtClean="0"/>
              <a:t>alfarista</a:t>
            </a:r>
            <a:r>
              <a:rPr lang="es-ES" sz="1600" dirty="0" smtClean="0"/>
              <a:t> de reformas liberales a través de un Congreso dócil y obediente. </a:t>
            </a:r>
          </a:p>
          <a:p>
            <a:pPr algn="just"/>
            <a:endParaRPr lang="es-ES" sz="1600" dirty="0" smtClean="0"/>
          </a:p>
          <a:p>
            <a:pPr algn="just"/>
            <a:r>
              <a:rPr lang="es-ES" sz="1600" b="1" dirty="0" smtClean="0"/>
              <a:t>Aspecto negativo </a:t>
            </a:r>
          </a:p>
          <a:p>
            <a:pPr algn="just"/>
            <a:endParaRPr lang="es-ES" sz="1600" dirty="0" smtClean="0"/>
          </a:p>
          <a:p>
            <a:pPr algn="just"/>
            <a:r>
              <a:rPr lang="es-ES" sz="1600" dirty="0" smtClean="0"/>
              <a:t>En 1904 hubo un enfrentamiento con el Perú, murieron veinte soldados ecuatorianos; según Wilfrido Loor, Plaza: "No debemos combatir por un pedazo de tierra que no podemos coloniza". </a:t>
            </a:r>
          </a:p>
          <a:p>
            <a:pPr algn="just"/>
            <a:endParaRPr lang="es-ES" sz="1600" dirty="0" smtClean="0"/>
          </a:p>
          <a:p>
            <a:pPr algn="just"/>
            <a:r>
              <a:rPr lang="es-ES" sz="1600" dirty="0" smtClean="0"/>
              <a:t>En 1904. El Ecuador cedió al Brasil una salida al Pacífico a cambio de que dicho país nos ayudara a resolver el problema fronterizo con el Perú. </a:t>
            </a:r>
            <a:endParaRPr lang="es-ES" sz="1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8" y="2095483"/>
            <a:ext cx="5947214" cy="5509200"/>
          </a:xfrm>
          <a:prstGeom prst="rect">
            <a:avLst/>
          </a:prstGeom>
        </p:spPr>
        <p:txBody>
          <a:bodyPr wrap="square">
            <a:spAutoFit/>
          </a:bodyPr>
          <a:lstStyle/>
          <a:p>
            <a:pPr algn="just"/>
            <a:r>
              <a:rPr lang="es-ES" sz="1600" b="1" dirty="0" smtClean="0"/>
              <a:t>Administración</a:t>
            </a:r>
            <a:r>
              <a:rPr lang="es-ES" sz="1600" dirty="0" smtClean="0"/>
              <a:t>.- Período Constitucional: Del 1 de septiembre de 1905 hasta el 15 de enero de 1906. </a:t>
            </a:r>
          </a:p>
          <a:p>
            <a:pPr algn="just"/>
            <a:endParaRPr lang="es-ES" sz="1600" dirty="0" smtClean="0"/>
          </a:p>
          <a:p>
            <a:pPr algn="just"/>
            <a:r>
              <a:rPr lang="es-ES" sz="1600" b="1" dirty="0" smtClean="0"/>
              <a:t>Biografía</a:t>
            </a:r>
            <a:r>
              <a:rPr lang="es-ES" sz="1600" dirty="0" smtClean="0"/>
              <a:t>.- Nació en Guayaquil el 26 de abril de 1844. </a:t>
            </a:r>
          </a:p>
          <a:p>
            <a:pPr algn="just"/>
            <a:r>
              <a:rPr lang="es-ES" sz="1600" dirty="0" smtClean="0"/>
              <a:t>Fundador de la Cámara de Comercio de Guayaquil. Miembro de </a:t>
            </a:r>
            <a:r>
              <a:rPr lang="es-ES" sz="1600" dirty="0"/>
              <a:t>la Sociedad Protectora de Cuerpo de Bomberos, de la Junta de Beneficencia </a:t>
            </a:r>
            <a:r>
              <a:rPr lang="es-ES" sz="1600" dirty="0" smtClean="0"/>
              <a:t>de </a:t>
            </a:r>
            <a:r>
              <a:rPr lang="es-ES" sz="1600" dirty="0"/>
              <a:t>Guayaquil. Ministro de Hacienda en 1895. </a:t>
            </a:r>
            <a:endParaRPr lang="es-ES" sz="1600" dirty="0" smtClean="0"/>
          </a:p>
          <a:p>
            <a:pPr algn="just"/>
            <a:endParaRPr lang="es-ES" sz="1600" dirty="0"/>
          </a:p>
          <a:p>
            <a:pPr algn="just"/>
            <a:r>
              <a:rPr lang="es-ES" sz="1600" b="1" dirty="0"/>
              <a:t>Datos</a:t>
            </a:r>
            <a:r>
              <a:rPr lang="es-ES" sz="1600" dirty="0"/>
              <a:t>.- García no se mantuvo en el poder sino pocos meses. Una revolución </a:t>
            </a:r>
            <a:r>
              <a:rPr lang="es-ES" sz="1600" dirty="0" smtClean="0"/>
              <a:t>dirigida </a:t>
            </a:r>
            <a:r>
              <a:rPr lang="es-ES" sz="1600" dirty="0"/>
              <a:t>por el General Eloy Alfaro, le obligó a dimitir el mando, a raíz del triunfo que obtuvieron los revolucionarios en Chasqui, favorecidos por la deslealtad de muchas tropas de García, que se pasaron a las filas enemigas. Se hace cargo del Gobierno de Guayaquil el Dr. Alfredo Baquerizo Moreno, Vicepresidente de la República y forma su Gabinete, pero los revolucionarios </a:t>
            </a:r>
            <a:r>
              <a:rPr lang="es-ES" sz="1600" dirty="0" err="1"/>
              <a:t>alfaristas</a:t>
            </a:r>
            <a:r>
              <a:rPr lang="es-ES" sz="1600" dirty="0"/>
              <a:t> ya habían previsto todo y se impusieron, desconociendo la autoridad del gobierno constitucional. Guayaquil vivió aciagos, a pesar de los esfuerzos de paz de los mismos liberales distanciados de Alfaro. </a:t>
            </a:r>
          </a:p>
          <a:p>
            <a:pPr algn="just"/>
            <a:endParaRPr lang="es-ES" sz="1600" dirty="0"/>
          </a:p>
        </p:txBody>
      </p:sp>
      <p:sp>
        <p:nvSpPr>
          <p:cNvPr id="3" name="2 Rectángulo"/>
          <p:cNvSpPr/>
          <p:nvPr/>
        </p:nvSpPr>
        <p:spPr>
          <a:xfrm>
            <a:off x="1339439" y="666723"/>
            <a:ext cx="2335896" cy="369332"/>
          </a:xfrm>
          <a:prstGeom prst="rect">
            <a:avLst/>
          </a:prstGeom>
        </p:spPr>
        <p:txBody>
          <a:bodyPr wrap="none">
            <a:spAutoFit/>
          </a:bodyPr>
          <a:lstStyle/>
          <a:p>
            <a:r>
              <a:rPr lang="es-ES" dirty="0" smtClean="0"/>
              <a:t>LIZARDO GARCÍA </a:t>
            </a:r>
          </a:p>
        </p:txBody>
      </p:sp>
      <p:pic>
        <p:nvPicPr>
          <p:cNvPr id="7176" name="Picture 8"/>
          <p:cNvPicPr>
            <a:picLocks noChangeAspect="1" noChangeArrowheads="1"/>
          </p:cNvPicPr>
          <p:nvPr/>
        </p:nvPicPr>
        <p:blipFill>
          <a:blip r:embed="rId2"/>
          <a:srcRect t="50633"/>
          <a:stretch>
            <a:fillRect/>
          </a:stretch>
        </p:blipFill>
        <p:spPr bwMode="auto">
          <a:xfrm>
            <a:off x="267869" y="571473"/>
            <a:ext cx="807244" cy="148588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5027" y="1904982"/>
            <a:ext cx="6078310" cy="2800767"/>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Fundó la Cámara de Comercio de Guayaquil y fue miembro de los bomberos en su ciudad natal. </a:t>
            </a:r>
          </a:p>
          <a:p>
            <a:pPr algn="just"/>
            <a:endParaRPr lang="es-ES" sz="1600" dirty="0" smtClean="0"/>
          </a:p>
          <a:p>
            <a:pPr algn="just"/>
            <a:endParaRPr lang="es-ES" sz="1600" dirty="0"/>
          </a:p>
          <a:p>
            <a:pPr algn="just"/>
            <a:r>
              <a:rPr lang="es-ES" sz="1600" b="1" dirty="0" smtClean="0"/>
              <a:t>Aspecto negativo </a:t>
            </a:r>
          </a:p>
          <a:p>
            <a:pPr algn="just"/>
            <a:endParaRPr lang="es-ES" sz="1600" dirty="0" smtClean="0"/>
          </a:p>
          <a:p>
            <a:pPr algn="just"/>
            <a:r>
              <a:rPr lang="es-ES" sz="1600" dirty="0" smtClean="0"/>
              <a:t>García no se mantuvo en el poder sino pocos meses, una revolución dirigida por el General Eloy Alfaro, le obligó a dimitir el mando</a:t>
            </a:r>
            <a:endParaRPr lang="es-ES" sz="16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8640" y="1403648"/>
            <a:ext cx="6264696" cy="6986528"/>
          </a:xfrm>
          <a:prstGeom prst="rect">
            <a:avLst/>
          </a:prstGeom>
        </p:spPr>
        <p:txBody>
          <a:bodyPr wrap="square">
            <a:spAutoFit/>
          </a:bodyPr>
          <a:lstStyle/>
          <a:p>
            <a:pPr algn="just"/>
            <a:r>
              <a:rPr lang="es-ES" sz="1600" dirty="0" smtClean="0"/>
              <a:t>Administración.- JEFE SUPREMO: Desde el 16 de enero de </a:t>
            </a:r>
          </a:p>
          <a:p>
            <a:pPr algn="just"/>
            <a:r>
              <a:rPr lang="es-ES" sz="1600" dirty="0" smtClean="0"/>
              <a:t>19906 al 31 de diciembre de 1907. PRESIDENTE CONSTITUCIONAL: Desde el 1 de enero de 1907 al 14 de agosto de 1911. </a:t>
            </a:r>
          </a:p>
          <a:p>
            <a:pPr algn="just"/>
            <a:endParaRPr lang="es-ES" sz="1600" dirty="0" smtClean="0"/>
          </a:p>
          <a:p>
            <a:pPr algn="just"/>
            <a:r>
              <a:rPr lang="es-ES" sz="1600" b="1" dirty="0" smtClean="0"/>
              <a:t>Datos</a:t>
            </a:r>
            <a:r>
              <a:rPr lang="es-ES" sz="1600" dirty="0" smtClean="0"/>
              <a:t>.- Defenestrado el Presidente </a:t>
            </a:r>
            <a:r>
              <a:rPr lang="es-ES" sz="1600" dirty="0" err="1" smtClean="0"/>
              <a:t>Lizardo</a:t>
            </a:r>
            <a:r>
              <a:rPr lang="es-ES" sz="1600" dirty="0" smtClean="0"/>
              <a:t> García, volvía al </a:t>
            </a:r>
          </a:p>
          <a:p>
            <a:pPr algn="just"/>
            <a:r>
              <a:rPr lang="es-ES" sz="1600" dirty="0" smtClean="0"/>
              <a:t>poder Eloy Alfaro. Alfaro tuvo que hacer en su segundo período a base de sus partidarios porque ya no tuvo tan buenos colaboradores como en otro tiempo y también porque rompió la Constitución al derrocar al Gobierno constituido legítimamente. Encarnizadamente empezaron a guerrear hasta algunos políticos que antes habían sido amigos. Esta segunda administración fue muy combatida, no solo por los conservadores sino también por los mismos liberales; distinguiéndose entre éstos, los que formaban la fracción de los que se llamaba </a:t>
            </a:r>
            <a:r>
              <a:rPr lang="es-ES" sz="1600" dirty="0" err="1" smtClean="0"/>
              <a:t>Placismo</a:t>
            </a:r>
            <a:r>
              <a:rPr lang="es-ES" sz="1600" dirty="0" smtClean="0"/>
              <a:t>. </a:t>
            </a:r>
          </a:p>
          <a:p>
            <a:pPr algn="just"/>
            <a:endParaRPr lang="es-ES" sz="1600" dirty="0" smtClean="0"/>
          </a:p>
          <a:p>
            <a:pPr algn="just"/>
            <a:r>
              <a:rPr lang="es-ES" sz="1600" b="1" dirty="0" smtClean="0"/>
              <a:t>CAIDA DE ALFARO(11 </a:t>
            </a:r>
            <a:r>
              <a:rPr lang="es-ES" sz="1600" dirty="0" smtClean="0"/>
              <a:t>de agosto de 1911).- En 1910 se verificaron las elecciones presidenciales. Alfaro apoyó la candidatura del Sr. Emilio Estrada, el cual resultó elegido en enero de 1911. Alfaro, antes de que Estrada se posesionara en el mando, quiso obligarle a que renunciara, para que los adictos a su gobierno le proclamen dictador. Estrada negase rotundamente a la pretensiones de Alfaro. Entonces se principió a trabajar para que el Congreso declarara nulas las elecciones de Estrada. Pero el 11 de agosto de 1911, los cuarteles y el pueblo de Quito, con las armas en las manos, obligaron a Alfaro a dimitir el mando, como en efecto así sucedió. </a:t>
            </a:r>
            <a:endParaRPr lang="es-ES" sz="1600" dirty="0"/>
          </a:p>
        </p:txBody>
      </p:sp>
      <p:sp>
        <p:nvSpPr>
          <p:cNvPr id="3" name="2 Rectángulo"/>
          <p:cNvSpPr/>
          <p:nvPr/>
        </p:nvSpPr>
        <p:spPr>
          <a:xfrm>
            <a:off x="1714488" y="380971"/>
            <a:ext cx="3429000" cy="923330"/>
          </a:xfrm>
          <a:prstGeom prst="rect">
            <a:avLst/>
          </a:prstGeom>
        </p:spPr>
        <p:txBody>
          <a:bodyPr>
            <a:spAutoFit/>
          </a:bodyPr>
          <a:lstStyle/>
          <a:p>
            <a:r>
              <a:rPr lang="es-ES" dirty="0" smtClean="0"/>
              <a:t>NUEVAMENTE EL GENERAL ELOY ALFARO DELGADO AL PODER </a:t>
            </a:r>
          </a:p>
        </p:txBody>
      </p:sp>
      <p:pic>
        <p:nvPicPr>
          <p:cNvPr id="4" name="Picture 2"/>
          <p:cNvPicPr>
            <a:picLocks noChangeAspect="1" noChangeArrowheads="1"/>
          </p:cNvPicPr>
          <p:nvPr/>
        </p:nvPicPr>
        <p:blipFill>
          <a:blip r:embed="rId2"/>
          <a:srcRect/>
          <a:stretch>
            <a:fillRect/>
          </a:stretch>
        </p:blipFill>
        <p:spPr bwMode="auto">
          <a:xfrm>
            <a:off x="321448" y="190470"/>
            <a:ext cx="696521" cy="10477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8" y="2476485"/>
            <a:ext cx="1936749" cy="338554"/>
          </a:xfrm>
          <a:prstGeom prst="rect">
            <a:avLst/>
          </a:prstGeom>
        </p:spPr>
        <p:txBody>
          <a:bodyPr wrap="none">
            <a:spAutoFit/>
          </a:bodyPr>
          <a:lstStyle/>
          <a:p>
            <a:r>
              <a:rPr lang="es-ES" sz="1600" b="1" dirty="0" smtClean="0"/>
              <a:t>Aspecto positivo</a:t>
            </a:r>
            <a:endParaRPr lang="es-ES" sz="1600" b="1" dirty="0"/>
          </a:p>
        </p:txBody>
      </p:sp>
      <p:sp>
        <p:nvSpPr>
          <p:cNvPr id="3" name="2 Rectángulo"/>
          <p:cNvSpPr/>
          <p:nvPr/>
        </p:nvSpPr>
        <p:spPr>
          <a:xfrm>
            <a:off x="267869" y="3238492"/>
            <a:ext cx="6215106" cy="4031873"/>
          </a:xfrm>
          <a:prstGeom prst="rect">
            <a:avLst/>
          </a:prstGeom>
        </p:spPr>
        <p:txBody>
          <a:bodyPr wrap="square">
            <a:spAutoFit/>
          </a:bodyPr>
          <a:lstStyle/>
          <a:p>
            <a:pPr algn="just"/>
            <a:r>
              <a:rPr lang="es-ES" sz="1600" dirty="0" smtClean="0"/>
              <a:t>Esta segunda administración fue muy combatida, no solo por los conservadores sino también por los mismos liberales; distinguiéndose entre éstos, los que formaban la fracción de los que se llamaba </a:t>
            </a:r>
            <a:r>
              <a:rPr lang="es-ES" sz="1600" dirty="0" err="1" smtClean="0"/>
              <a:t>Placismo</a:t>
            </a:r>
            <a:r>
              <a:rPr lang="es-ES" sz="1600" dirty="0" smtClean="0"/>
              <a:t>. </a:t>
            </a:r>
          </a:p>
          <a:p>
            <a:pPr algn="just"/>
            <a:endParaRPr lang="es-ES" sz="1600" dirty="0" smtClean="0"/>
          </a:p>
          <a:p>
            <a:pPr algn="just"/>
            <a:r>
              <a:rPr lang="es-ES" sz="1600" b="1" dirty="0" smtClean="0"/>
              <a:t>Aspecto negativo </a:t>
            </a:r>
          </a:p>
          <a:p>
            <a:pPr algn="just"/>
            <a:endParaRPr lang="es-ES" sz="1600" dirty="0" smtClean="0"/>
          </a:p>
          <a:p>
            <a:pPr algn="just"/>
            <a:r>
              <a:rPr lang="es-ES" sz="1600" dirty="0" smtClean="0"/>
              <a:t>Alfaro tuvo que hacer en su segundo período a base de sus partidarios porque ya no tuvo tan buenos colaboradores como en otro tiempo y también porque rompió la Constitución al derrocar al Gobierno constituido legítimamente. Encarnizadamente empezaron a guerrear hasta algunos políticos que antes habían sido amigos. </a:t>
            </a:r>
          </a:p>
          <a:p>
            <a:pPr algn="just"/>
            <a:r>
              <a:rPr lang="es-ES" sz="1600" dirty="0" smtClean="0"/>
              <a:t> </a:t>
            </a:r>
          </a:p>
          <a:p>
            <a:pPr algn="just"/>
            <a:r>
              <a:rPr lang="es-ES" sz="1600" dirty="0" smtClean="0"/>
              <a:t>El general Eloy Alfaro estuvo a punto de perder la vida, y puso salvarse asilándose en la Embajada de Chile. </a:t>
            </a:r>
            <a:endParaRPr lang="es-ES" sz="1600" dirty="0"/>
          </a:p>
        </p:txBody>
      </p:sp>
      <p:sp>
        <p:nvSpPr>
          <p:cNvPr id="4" name="3 Rectángulo"/>
          <p:cNvSpPr/>
          <p:nvPr/>
        </p:nvSpPr>
        <p:spPr>
          <a:xfrm>
            <a:off x="267868" y="666723"/>
            <a:ext cx="6215107" cy="1077218"/>
          </a:xfrm>
          <a:prstGeom prst="rect">
            <a:avLst/>
          </a:prstGeom>
        </p:spPr>
        <p:txBody>
          <a:bodyPr wrap="square">
            <a:spAutoFit/>
          </a:bodyPr>
          <a:lstStyle/>
          <a:p>
            <a:pPr algn="just"/>
            <a:r>
              <a:rPr lang="es-ES" sz="1600" dirty="0" smtClean="0"/>
              <a:t>En esta angustiosa situación, Alfaro tuvo que abandonar al Gabinete Presidencial y bajaba las gradas del Palacio, custodiado por el Intendente General de Policía, atemorizado de lo que sucedía, difamado por el pueblo que lo odiaba y lo pifiaba</a:t>
            </a:r>
            <a:endParaRPr lang="es-ES" sz="1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8604" y="1528012"/>
            <a:ext cx="6023999" cy="6494085"/>
          </a:xfrm>
          <a:prstGeom prst="rect">
            <a:avLst/>
          </a:prstGeom>
        </p:spPr>
        <p:txBody>
          <a:bodyPr wrap="square">
            <a:spAutoFit/>
          </a:bodyPr>
          <a:lstStyle/>
          <a:p>
            <a:pPr algn="just"/>
            <a:r>
              <a:rPr lang="es-ES" sz="1600" b="1" dirty="0" smtClean="0"/>
              <a:t>Administración</a:t>
            </a:r>
            <a:r>
              <a:rPr lang="es-ES" sz="1600" dirty="0" smtClean="0"/>
              <a:t>.- Presidente Constitucional: del 1 de </a:t>
            </a:r>
          </a:p>
          <a:p>
            <a:pPr algn="just"/>
            <a:r>
              <a:rPr lang="es-ES" sz="1600" dirty="0" smtClean="0"/>
              <a:t>septiembre al 21 de diciembre de 1911. </a:t>
            </a:r>
          </a:p>
          <a:p>
            <a:pPr algn="just"/>
            <a:endParaRPr lang="es-ES" sz="1600" dirty="0" smtClean="0"/>
          </a:p>
          <a:p>
            <a:pPr algn="just"/>
            <a:r>
              <a:rPr lang="es-ES" sz="1600" b="1" dirty="0" smtClean="0"/>
              <a:t>Biografía</a:t>
            </a:r>
            <a:r>
              <a:rPr lang="es-ES" sz="1600" dirty="0" smtClean="0"/>
              <a:t>.- Emilio Estrada y Carmona nació en Quito el 28 de mayo de 1855 y fue bautizado el 29 de julio del mismo año, siendo sus padrinos el general José María Urbina y doña Teresa </a:t>
            </a:r>
            <a:r>
              <a:rPr lang="es-ES" sz="1600" dirty="0" err="1" smtClean="0"/>
              <a:t>Jado</a:t>
            </a:r>
            <a:r>
              <a:rPr lang="es-ES" sz="1600" dirty="0" smtClean="0"/>
              <a:t> de Urbina. Los primeros estudios los hizo en el </a:t>
            </a:r>
          </a:p>
          <a:p>
            <a:pPr algn="just"/>
            <a:r>
              <a:rPr lang="es-ES" sz="1600" dirty="0" smtClean="0"/>
              <a:t>colegio Vicente </a:t>
            </a:r>
            <a:r>
              <a:rPr lang="es-ES" sz="1600" dirty="0" err="1" smtClean="0"/>
              <a:t>Rocafuerte</a:t>
            </a:r>
            <a:r>
              <a:rPr lang="es-ES" sz="1600" dirty="0" smtClean="0"/>
              <a:t> de 1863 a 1869. Murió en Guayaquil el 21 de diciembre de 1911. </a:t>
            </a:r>
          </a:p>
          <a:p>
            <a:pPr algn="just"/>
            <a:endParaRPr lang="es-ES" sz="1600" dirty="0" smtClean="0"/>
          </a:p>
          <a:p>
            <a:pPr algn="just"/>
            <a:r>
              <a:rPr lang="es-ES" sz="1600" dirty="0" smtClean="0"/>
              <a:t>Estrada fue defensor incólume d ellas libertades públicas. No era el hombre veleidoso que se amolda a las situaciones y pliega a los honores, ni siquiera a los provechos y ventajas que proporciona la política. Cuidó de su conciencia hasta atraer el respeto de sus propios enemigos. </a:t>
            </a:r>
          </a:p>
          <a:p>
            <a:pPr algn="just"/>
            <a:endParaRPr lang="es-ES" sz="1600" dirty="0" smtClean="0"/>
          </a:p>
          <a:p>
            <a:pPr algn="just"/>
            <a:r>
              <a:rPr lang="es-ES" sz="1600" b="1" dirty="0" smtClean="0"/>
              <a:t>Datos</a:t>
            </a:r>
            <a:r>
              <a:rPr lang="es-ES" sz="1600" dirty="0" smtClean="0"/>
              <a:t>.- Don Emilio Estrada tomó posesión de la Presidencia de la República y comenzó de inmediato a demostrar sus condiciones de notable político, de hombre que conocía a fondo los problemas de Ecuador. Un médico americano informó a Alfaro que pronto moriría como así sucedió el 21 de diciembre de 1911. Don Emilio Estrada en su rauda administración inició trabajos para la explotación petrolífera de Santa Elena, creó el Cantón Pedro </a:t>
            </a:r>
            <a:r>
              <a:rPr lang="es-ES" sz="1600" dirty="0" err="1" smtClean="0"/>
              <a:t>Moncayo</a:t>
            </a:r>
            <a:r>
              <a:rPr lang="es-ES" sz="1600" dirty="0" smtClean="0"/>
              <a:t> en Pichincha el 30 de septiembre de 1911</a:t>
            </a:r>
            <a:endParaRPr lang="es-ES" sz="1600" dirty="0"/>
          </a:p>
        </p:txBody>
      </p:sp>
      <p:sp>
        <p:nvSpPr>
          <p:cNvPr id="3" name="2 Rectángulo"/>
          <p:cNvSpPr/>
          <p:nvPr/>
        </p:nvSpPr>
        <p:spPr>
          <a:xfrm>
            <a:off x="1553752" y="476221"/>
            <a:ext cx="3908442" cy="369332"/>
          </a:xfrm>
          <a:prstGeom prst="rect">
            <a:avLst/>
          </a:prstGeom>
        </p:spPr>
        <p:txBody>
          <a:bodyPr wrap="none">
            <a:spAutoFit/>
          </a:bodyPr>
          <a:lstStyle/>
          <a:p>
            <a:r>
              <a:rPr lang="es-ES" dirty="0" smtClean="0"/>
              <a:t>EMILIO ESTRADA Y CARMONA </a:t>
            </a:r>
          </a:p>
        </p:txBody>
      </p:sp>
      <p:pic>
        <p:nvPicPr>
          <p:cNvPr id="3073" name="Picture 1"/>
          <p:cNvPicPr>
            <a:picLocks noChangeAspect="1" noChangeArrowheads="1"/>
          </p:cNvPicPr>
          <p:nvPr/>
        </p:nvPicPr>
        <p:blipFill>
          <a:blip r:embed="rId2"/>
          <a:srcRect/>
          <a:stretch>
            <a:fillRect/>
          </a:stretch>
        </p:blipFill>
        <p:spPr bwMode="auto">
          <a:xfrm>
            <a:off x="428604" y="190471"/>
            <a:ext cx="1125148" cy="11430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76672" y="611560"/>
            <a:ext cx="5679321" cy="6001643"/>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Estrada generoso con su dinero, enérgico y franco frente al poder como </a:t>
            </a:r>
          </a:p>
          <a:p>
            <a:pPr algn="just"/>
            <a:r>
              <a:rPr lang="es-ES" sz="1600" dirty="0" smtClean="0"/>
              <a:t>lo atestiguan algunas cartas dirigidas a su amigo Eloy Alfaro: </a:t>
            </a:r>
          </a:p>
          <a:p>
            <a:pPr algn="just"/>
            <a:endParaRPr lang="es-ES" sz="1600" dirty="0" smtClean="0"/>
          </a:p>
          <a:p>
            <a:pPr algn="just"/>
            <a:r>
              <a:rPr lang="es-ES" sz="1600" dirty="0" smtClean="0"/>
              <a:t>"No concibió jamás que un ciudadano defraudara los fondos públicos", escribe Víctor Emilio Estrada </a:t>
            </a:r>
            <a:r>
              <a:rPr lang="es-ES" sz="1600" dirty="0" err="1" smtClean="0"/>
              <a:t>Sciacalaga</a:t>
            </a:r>
            <a:r>
              <a:rPr lang="es-ES" sz="1600" dirty="0" smtClean="0"/>
              <a:t> en "Vida de un Hombre", biografía de su padre, a quien defendió de las intrigas del militarismo </a:t>
            </a:r>
            <a:r>
              <a:rPr lang="es-ES" sz="1600" dirty="0" err="1" smtClean="0"/>
              <a:t>alfarista</a:t>
            </a:r>
            <a:r>
              <a:rPr lang="es-ES" sz="1600" dirty="0" smtClean="0"/>
              <a:t>. </a:t>
            </a:r>
          </a:p>
          <a:p>
            <a:pPr algn="just"/>
            <a:endParaRPr lang="es-ES" sz="1600" dirty="0" smtClean="0"/>
          </a:p>
          <a:p>
            <a:pPr algn="just"/>
            <a:r>
              <a:rPr lang="es-ES" sz="1600" b="1" dirty="0" smtClean="0"/>
              <a:t>Aspecto negativo </a:t>
            </a:r>
          </a:p>
          <a:p>
            <a:pPr algn="just"/>
            <a:endParaRPr lang="es-ES" sz="1600" dirty="0" smtClean="0"/>
          </a:p>
          <a:p>
            <a:pPr algn="just"/>
            <a:r>
              <a:rPr lang="es-ES" sz="1600" dirty="0" smtClean="0"/>
              <a:t>Como deudas del liberalismo se registran la tolerancia a la antigua estructura de la propiedad y a las relaciones sociales injustas, el fraude electoral y la esterilización de los partidos políticos.</a:t>
            </a:r>
          </a:p>
          <a:p>
            <a:pPr algn="just"/>
            <a:endParaRPr lang="es-ES" sz="1600" dirty="0"/>
          </a:p>
          <a:p>
            <a:pPr algn="just"/>
            <a:r>
              <a:rPr lang="es-ES" sz="1600" dirty="0"/>
              <a:t>Hay que añadir a los pasivos del liberalismo radical el recurso al caudillismo, la incapacidad de formular un pensamiento social y la contradicción entre los principios y la práctica cotidiana, explicable quizá por las circunstancias.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9" y="1691680"/>
            <a:ext cx="6113460" cy="6740307"/>
          </a:xfrm>
          <a:prstGeom prst="rect">
            <a:avLst/>
          </a:prstGeom>
        </p:spPr>
        <p:txBody>
          <a:bodyPr wrap="square">
            <a:spAutoFit/>
          </a:bodyPr>
          <a:lstStyle/>
          <a:p>
            <a:pPr algn="just"/>
            <a:r>
              <a:rPr lang="es-ES" sz="1600" b="1" dirty="0" smtClean="0"/>
              <a:t>Administración</a:t>
            </a:r>
            <a:r>
              <a:rPr lang="es-ES" sz="1600" dirty="0" smtClean="0"/>
              <a:t>.- Presidente Constitucional: Del 21 de diciembre de 1911 al 5 de marzo de 1912. </a:t>
            </a:r>
          </a:p>
          <a:p>
            <a:pPr algn="just"/>
            <a:endParaRPr lang="es-ES" sz="1600" b="1" dirty="0" smtClean="0"/>
          </a:p>
          <a:p>
            <a:pPr algn="just"/>
            <a:r>
              <a:rPr lang="es-ES" sz="1600" b="1" dirty="0" smtClean="0"/>
              <a:t>Datos</a:t>
            </a:r>
            <a:r>
              <a:rPr lang="es-ES" sz="1600" dirty="0" smtClean="0"/>
              <a:t>.- A raíz de la repentina muerte de don Emilio Estrada </a:t>
            </a:r>
          </a:p>
          <a:p>
            <a:pPr algn="just"/>
            <a:r>
              <a:rPr lang="es-ES" sz="1600" dirty="0" smtClean="0"/>
              <a:t>asumió el poder el Dr. Carlos Freire Zaldumbide, Presidente del Senado. Su persona es considerada en el mundo social del Ecuador y goza de gran prestigio aún en los círculos políticos.</a:t>
            </a:r>
          </a:p>
          <a:p>
            <a:pPr algn="just"/>
            <a:r>
              <a:rPr lang="es-ES" sz="1600" dirty="0" smtClean="0"/>
              <a:t> </a:t>
            </a:r>
          </a:p>
          <a:p>
            <a:pPr algn="just"/>
            <a:r>
              <a:rPr lang="es-ES" sz="1600" dirty="0" smtClean="0"/>
              <a:t>Trató de organizar una administración transitoria y preparar las jornadas eleccionarias, los aspirantes al poder ya estaban listos: General Leónidas Plaza Gutiérrez y el General Flavio Alfaro. El presidente y su ministro Octavio Díaz, se dirigen a todos los Jefes de Zona pidiéndoles oponerse a todo movimiento subversivo y defender el orden constitucional, a fin de que el futuro Presidente de la República se elija en sufragio popular y directo de acuerdo a la Ley de Elecciones. Uno de los Jefes sospechosos Pedro J. Montero, envía un telegrama desde Guayaquil y ofrece defender la constitucionalidad a todo trance, sacrificando su propia vida y era necesario; y en otro telegrama da cuenta de movimientos de gente </a:t>
            </a:r>
            <a:r>
              <a:rPr lang="es-ES" sz="1600" dirty="0" err="1" smtClean="0"/>
              <a:t>flavista</a:t>
            </a:r>
            <a:r>
              <a:rPr lang="es-ES" sz="1600" dirty="0" smtClean="0"/>
              <a:t> que intentaba "pescar a río revuelto". Plaza se adelanta a dar su nombre de manera oficial y aún en presidenciales. Más, el triunfo era seguro, por ello usa la invitación del Dr. Gonzalo Córdova y otros liberales para proclamar Jefe Supremo, pero sonó el detonante en la Costa. Entonces se dio la anomalía de la existencia de dos jefes Supremos generales Flavio Alfaro y Pedro J. Montero</a:t>
            </a:r>
            <a:endParaRPr lang="es-ES" sz="1600" dirty="0"/>
          </a:p>
        </p:txBody>
      </p:sp>
      <p:sp>
        <p:nvSpPr>
          <p:cNvPr id="4" name="3 Rectángulo"/>
          <p:cNvSpPr/>
          <p:nvPr/>
        </p:nvSpPr>
        <p:spPr>
          <a:xfrm>
            <a:off x="1500174" y="380971"/>
            <a:ext cx="4400564" cy="369332"/>
          </a:xfrm>
          <a:prstGeom prst="rect">
            <a:avLst/>
          </a:prstGeom>
        </p:spPr>
        <p:txBody>
          <a:bodyPr wrap="none">
            <a:spAutoFit/>
          </a:bodyPr>
          <a:lstStyle/>
          <a:p>
            <a:r>
              <a:rPr lang="es-ES" dirty="0" smtClean="0"/>
              <a:t>DR. CARLOS FREIRE ZALDUMBIDE </a:t>
            </a:r>
          </a:p>
        </p:txBody>
      </p:sp>
      <p:pic>
        <p:nvPicPr>
          <p:cNvPr id="64514" name="Picture 2"/>
          <p:cNvPicPr>
            <a:picLocks noChangeAspect="1" noChangeArrowheads="1"/>
          </p:cNvPicPr>
          <p:nvPr/>
        </p:nvPicPr>
        <p:blipFill>
          <a:blip r:embed="rId2"/>
          <a:srcRect/>
          <a:stretch>
            <a:fillRect/>
          </a:stretch>
        </p:blipFill>
        <p:spPr bwMode="auto">
          <a:xfrm>
            <a:off x="375026" y="190470"/>
            <a:ext cx="1125148" cy="150121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9228" y="35496"/>
            <a:ext cx="6302100" cy="3785652"/>
          </a:xfrm>
          <a:prstGeom prst="rect">
            <a:avLst/>
          </a:prstGeom>
          <a:noFill/>
        </p:spPr>
        <p:txBody>
          <a:bodyPr wrap="square" rtlCol="0">
            <a:spAutoFit/>
          </a:bodyPr>
          <a:lstStyle/>
          <a:p>
            <a:pPr algn="just"/>
            <a:r>
              <a:rPr lang="es-ES" sz="1600" b="1" dirty="0" smtClean="0"/>
              <a:t>Aspecto positivo  </a:t>
            </a:r>
          </a:p>
          <a:p>
            <a:pPr algn="just"/>
            <a:r>
              <a:rPr lang="es-ES" sz="1600" dirty="0" smtClean="0"/>
              <a:t>Convocó la Convención Nacional en Ambato, de la cual excluyó al clero. </a:t>
            </a:r>
          </a:p>
          <a:p>
            <a:pPr algn="just"/>
            <a:endParaRPr lang="es-ES" sz="1600" dirty="0" smtClean="0"/>
          </a:p>
          <a:p>
            <a:pPr algn="just"/>
            <a:r>
              <a:rPr lang="es-ES" sz="1600" dirty="0" smtClean="0"/>
              <a:t>Consideró al trabajo productivo como responsabilidad del gobierno. </a:t>
            </a:r>
          </a:p>
          <a:p>
            <a:pPr algn="just"/>
            <a:r>
              <a:rPr lang="es-ES" sz="1600" dirty="0" smtClean="0"/>
              <a:t>Creó la Dirección General de Estudios y fundó varios establecimientos  educativos </a:t>
            </a:r>
          </a:p>
          <a:p>
            <a:pPr algn="just"/>
            <a:endParaRPr lang="es-ES" sz="1600" dirty="0" smtClean="0"/>
          </a:p>
          <a:p>
            <a:pPr algn="just"/>
            <a:r>
              <a:rPr lang="es-ES" sz="1600" b="1" dirty="0" smtClean="0"/>
              <a:t>Aspecto negativo </a:t>
            </a:r>
          </a:p>
          <a:p>
            <a:pPr algn="just"/>
            <a:r>
              <a:rPr lang="es-ES" sz="1600" dirty="0" smtClean="0"/>
              <a:t>Sostuvo una agria entrevista con Bolívar (que para entonces ya era "usurpador"), de forma que el Libertador escribió al presidente Flores del Ecuador previniéndole contra </a:t>
            </a:r>
            <a:r>
              <a:rPr lang="es-ES" sz="1600" dirty="0" err="1" smtClean="0"/>
              <a:t>Rocafuerte</a:t>
            </a:r>
            <a:r>
              <a:rPr lang="es-ES" sz="1600" dirty="0" smtClean="0"/>
              <a:t>, por ser antimilitarista. </a:t>
            </a:r>
          </a:p>
          <a:p>
            <a:pPr algn="just"/>
            <a:endParaRPr lang="es-ES" sz="16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90098" y="1555792"/>
            <a:ext cx="5947214" cy="4247317"/>
          </a:xfrm>
          <a:prstGeom prst="rect">
            <a:avLst/>
          </a:prstGeom>
        </p:spPr>
        <p:txBody>
          <a:bodyPr wrap="square">
            <a:spAutoFit/>
          </a:bodyPr>
          <a:lstStyle/>
          <a:p>
            <a:pPr algn="just"/>
            <a:r>
              <a:rPr lang="es-ES" b="1" dirty="0" smtClean="0"/>
              <a:t>Aspecto positivo </a:t>
            </a:r>
          </a:p>
          <a:p>
            <a:pPr algn="just"/>
            <a:endParaRPr lang="es-ES" dirty="0" smtClean="0"/>
          </a:p>
          <a:p>
            <a:pPr algn="just"/>
            <a:r>
              <a:rPr lang="es-ES" dirty="0" smtClean="0"/>
              <a:t>Trató de organizar un gobierno transitorio y preparar las nuevas elecciones presidenciales. </a:t>
            </a:r>
          </a:p>
          <a:p>
            <a:pPr algn="just"/>
            <a:endParaRPr lang="es-ES" dirty="0" smtClean="0"/>
          </a:p>
          <a:p>
            <a:pPr algn="just"/>
            <a:endParaRPr lang="es-ES" dirty="0"/>
          </a:p>
          <a:p>
            <a:pPr algn="just"/>
            <a:r>
              <a:rPr lang="es-ES" b="1" dirty="0" smtClean="0"/>
              <a:t>Aspecto negativo </a:t>
            </a:r>
          </a:p>
          <a:p>
            <a:pPr algn="just"/>
            <a:endParaRPr lang="es-ES" dirty="0" smtClean="0"/>
          </a:p>
          <a:p>
            <a:pPr algn="just"/>
            <a:r>
              <a:rPr lang="es-ES" dirty="0" smtClean="0"/>
              <a:t>Al conocer las pretensiones de Plaza se produjeron diferentes movimientos revolucionarios y se proclamaron las Jefaturas Supremas de Flavio Alfaro en Esmeraldas y de Pedro J. Montero en Guayaquil, aunque las intenciones de éste fueron, desde el primer momento, las de entregar dicha Jefatura Suprema al Gral. Eloy Alfaro. </a:t>
            </a:r>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2656" y="190470"/>
            <a:ext cx="6120680" cy="7971413"/>
          </a:xfrm>
          <a:prstGeom prst="rect">
            <a:avLst/>
          </a:prstGeom>
        </p:spPr>
        <p:txBody>
          <a:bodyPr wrap="square">
            <a:spAutoFit/>
          </a:bodyPr>
          <a:lstStyle/>
          <a:p>
            <a:pPr algn="just"/>
            <a:r>
              <a:rPr lang="es-ES" sz="1600" dirty="0" smtClean="0"/>
              <a:t>DR. FRANCISCO ANDRADE MARÍN </a:t>
            </a:r>
          </a:p>
          <a:p>
            <a:pPr algn="just"/>
            <a:r>
              <a:rPr lang="es-ES" sz="1600" b="1" dirty="0" smtClean="0"/>
              <a:t>Administración</a:t>
            </a:r>
            <a:r>
              <a:rPr lang="es-ES" sz="1600" dirty="0" smtClean="0"/>
              <a:t>.- GOBIERNO.- Desde el 6 de marzo hasta el 1 de agosto de 1912. </a:t>
            </a:r>
          </a:p>
          <a:p>
            <a:pPr algn="just"/>
            <a:endParaRPr lang="es-ES" sz="1600" dirty="0" smtClean="0"/>
          </a:p>
          <a:p>
            <a:pPr algn="just"/>
            <a:r>
              <a:rPr lang="es-ES" sz="1600" b="1" dirty="0" smtClean="0"/>
              <a:t>Datos</a:t>
            </a:r>
            <a:r>
              <a:rPr lang="es-ES" sz="1600" dirty="0" smtClean="0"/>
              <a:t>.- Luego del golpe del 5 de marzo de 1912 que privó la vida al ilustrado militar y sagaz diplomático general Julio Andrade Rodríguez y obligó a renunciar al Gobierno del Dr. Carlos Freire Zaldumbide, recibió de parte del general </a:t>
            </a:r>
            <a:r>
              <a:rPr lang="es-ES" sz="1600" dirty="0" err="1" smtClean="0"/>
              <a:t>Leonidas</a:t>
            </a:r>
            <a:r>
              <a:rPr lang="es-ES" sz="1600" dirty="0" smtClean="0"/>
              <a:t> Plaza Gutiérrez, la misión de conducir los destinos de la República</a:t>
            </a:r>
            <a:r>
              <a:rPr lang="es-ES" sz="1600" dirty="0"/>
              <a:t>, el Presidente de la Cámara de Diputados Dr. Francisco Andrade Marín como espurio e ilegítimo. El Dr. Freire, sin carácter para afrontar las circunstancias, se aprestó a renunciar, para después de pocos días protestar ante los hechos consumados, y Andrade Marín se doblegó también ante la omnímoda voluntad de </a:t>
            </a:r>
            <a:r>
              <a:rPr lang="es-ES" sz="1600" dirty="0" err="1"/>
              <a:t>Leonidas</a:t>
            </a:r>
            <a:r>
              <a:rPr lang="es-ES" sz="1600" dirty="0"/>
              <a:t> Plaza. Se hizo cargo en nombre de una Constitución que no existía, de la función Ejecutiva, para traspasarla después de pocos meses al general Plaza. </a:t>
            </a:r>
            <a:endParaRPr lang="es-ES" sz="1600" dirty="0" smtClean="0"/>
          </a:p>
          <a:p>
            <a:pPr algn="just"/>
            <a:endParaRPr lang="es-ES" sz="1600" dirty="0"/>
          </a:p>
          <a:p>
            <a:pPr algn="just"/>
            <a:r>
              <a:rPr lang="es-ES" sz="1600" dirty="0"/>
              <a:t>Durante su </a:t>
            </a:r>
            <a:r>
              <a:rPr lang="es-ES" sz="1600" dirty="0" err="1"/>
              <a:t>intenrinazgo</a:t>
            </a:r>
            <a:r>
              <a:rPr lang="es-ES" sz="1600" dirty="0"/>
              <a:t> trató de preparar las jornadas eleccionarias que celebraron sin ningún entusiasmo, porque de antemano se conoció que el único candidato triunfante sería el general </a:t>
            </a:r>
            <a:r>
              <a:rPr lang="es-ES" sz="1600" dirty="0" err="1"/>
              <a:t>Leonidas</a:t>
            </a:r>
            <a:r>
              <a:rPr lang="es-ES" sz="1600" dirty="0"/>
              <a:t> Plaza Gutiérrez, como lo fue en efecto, merced a los votos y empleados en trance de defender sus cargos burocráticos y de militares de rápidos ascensos. Reunido el Congreso en 1912. Andrade Marín leyó un mensaje en que se refería largamente a los acontecimientos de marzo, pero con afirmaciones tan simplistas que fueron refutadas por el Dr. Tobar con palabras muy fuertes. El mismo día el Dr. Marín, prefirió ceder las riendas del mando al Presidente del Senado Dr. Alfredo Baquerizo Moreno. </a:t>
            </a:r>
          </a:p>
          <a:p>
            <a:pPr algn="just"/>
            <a:endParaRPr lang="es-ES" sz="16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9" y="1809731"/>
            <a:ext cx="6185467" cy="5755422"/>
          </a:xfrm>
          <a:prstGeom prst="rect">
            <a:avLst/>
          </a:prstGeom>
        </p:spPr>
        <p:txBody>
          <a:bodyPr wrap="square">
            <a:spAutoFit/>
          </a:bodyPr>
          <a:lstStyle/>
          <a:p>
            <a:pPr algn="just"/>
            <a:r>
              <a:rPr lang="es-ES" sz="1600" dirty="0" smtClean="0"/>
              <a:t>Administración: 20 días de mando. </a:t>
            </a:r>
          </a:p>
          <a:p>
            <a:pPr algn="just"/>
            <a:endParaRPr lang="es-ES" sz="1600" dirty="0" smtClean="0"/>
          </a:p>
          <a:p>
            <a:pPr algn="just"/>
            <a:r>
              <a:rPr lang="es-ES" sz="1600" b="1" dirty="0" smtClean="0"/>
              <a:t>Datos</a:t>
            </a:r>
            <a:r>
              <a:rPr lang="es-ES" sz="1600" dirty="0" smtClean="0"/>
              <a:t>.- El Congreso elegido juntamente con el presidente, tuvo </a:t>
            </a:r>
          </a:p>
          <a:p>
            <a:pPr algn="just"/>
            <a:r>
              <a:rPr lang="es-ES" sz="1600" dirty="0" smtClean="0"/>
              <a:t>mayoría </a:t>
            </a:r>
            <a:r>
              <a:rPr lang="es-ES" sz="1600" dirty="0" err="1" smtClean="0"/>
              <a:t>placista</a:t>
            </a:r>
            <a:r>
              <a:rPr lang="es-ES" sz="1600" dirty="0" smtClean="0"/>
              <a:t>. Intervino el ejército, como era de uso a partir de 1895. Instalado el Parlamento resultó elegido Presidente del Senado y automáticamente Presidente del Congreso. </a:t>
            </a:r>
          </a:p>
          <a:p>
            <a:pPr algn="just"/>
            <a:endParaRPr lang="es-ES" sz="1600" dirty="0" smtClean="0"/>
          </a:p>
          <a:p>
            <a:pPr algn="just"/>
            <a:r>
              <a:rPr lang="es-ES" sz="1600" b="1" dirty="0" smtClean="0"/>
              <a:t>Administración</a:t>
            </a:r>
            <a:r>
              <a:rPr lang="es-ES" sz="1600" dirty="0" smtClean="0"/>
              <a:t>.- Presidente Constitucional: Desde el 1 de septiembre de 1916 hasta el 31 de agosto de 1920. </a:t>
            </a:r>
          </a:p>
          <a:p>
            <a:pPr algn="just"/>
            <a:endParaRPr lang="es-ES" sz="1600" b="1" dirty="0" smtClean="0"/>
          </a:p>
          <a:p>
            <a:pPr algn="just"/>
            <a:r>
              <a:rPr lang="es-ES" sz="1600" b="1" dirty="0" smtClean="0"/>
              <a:t>Biografía</a:t>
            </a:r>
            <a:r>
              <a:rPr lang="es-ES" sz="1600" dirty="0" smtClean="0"/>
              <a:t>.- Nació en Guayaquil el 28 de septiembre de 1859, murió en Nueva York el 20 de marzo de 1951. Desde joven pulsó la lira y estudió música en el Conservatorio Nacional. </a:t>
            </a:r>
          </a:p>
          <a:p>
            <a:pPr algn="just"/>
            <a:endParaRPr lang="es-ES" sz="1600" b="1" dirty="0" smtClean="0"/>
          </a:p>
          <a:p>
            <a:pPr algn="just"/>
            <a:r>
              <a:rPr lang="es-ES" sz="1600" b="1" dirty="0" smtClean="0"/>
              <a:t>Obras</a:t>
            </a:r>
            <a:r>
              <a:rPr lang="es-ES" sz="1600" dirty="0" smtClean="0"/>
              <a:t>.- Lo bueno de este primer cuidando, fue el no ser secretario porque ocupó a los conservadores en cargos diplomáticos y de la administración, pese a sus creencias liberales, decía: "Losa conservadores también son ecuatorianos y pagan impuestos por consiguiente tienen pleno derecho a ocupar empleos de toso orden en los regímenes liberales". Abolió al concertaje y la prisión por deudas. El sabio Japonés Dr. </a:t>
            </a:r>
            <a:r>
              <a:rPr lang="es-ES" sz="1600" dirty="0" err="1" smtClean="0"/>
              <a:t>Hideyo</a:t>
            </a:r>
            <a:r>
              <a:rPr lang="es-ES" sz="1600" dirty="0" smtClean="0"/>
              <a:t> </a:t>
            </a:r>
            <a:r>
              <a:rPr lang="es-ES" sz="1600" dirty="0" err="1" smtClean="0"/>
              <a:t>Noguchi</a:t>
            </a:r>
            <a:r>
              <a:rPr lang="es-ES" sz="1600" dirty="0" smtClean="0"/>
              <a:t>, fue contratado para la erradicación de la fiebre amarilla que hacía su agosto en la Costa</a:t>
            </a:r>
            <a:endParaRPr lang="es-ES" sz="1600" dirty="0"/>
          </a:p>
        </p:txBody>
      </p:sp>
      <p:sp>
        <p:nvSpPr>
          <p:cNvPr id="3" name="2 Rectángulo"/>
          <p:cNvSpPr/>
          <p:nvPr/>
        </p:nvSpPr>
        <p:spPr>
          <a:xfrm>
            <a:off x="1916424" y="761973"/>
            <a:ext cx="4565673" cy="369332"/>
          </a:xfrm>
          <a:prstGeom prst="rect">
            <a:avLst/>
          </a:prstGeom>
        </p:spPr>
        <p:txBody>
          <a:bodyPr wrap="none">
            <a:spAutoFit/>
          </a:bodyPr>
          <a:lstStyle/>
          <a:p>
            <a:r>
              <a:rPr lang="es-ES" dirty="0" smtClean="0"/>
              <a:t>DR. ALFREDO BAQUERIZO MORENO </a:t>
            </a:r>
          </a:p>
        </p:txBody>
      </p:sp>
      <p:pic>
        <p:nvPicPr>
          <p:cNvPr id="65538" name="Picture 2"/>
          <p:cNvPicPr>
            <a:picLocks noChangeAspect="1" noChangeArrowheads="1"/>
          </p:cNvPicPr>
          <p:nvPr/>
        </p:nvPicPr>
        <p:blipFill>
          <a:blip r:embed="rId2"/>
          <a:srcRect/>
          <a:stretch>
            <a:fillRect/>
          </a:stretch>
        </p:blipFill>
        <p:spPr bwMode="auto">
          <a:xfrm>
            <a:off x="267868" y="190470"/>
            <a:ext cx="1360931" cy="1511300"/>
          </a:xfrm>
          <a:prstGeom prst="rect">
            <a:avLst/>
          </a:prstGeom>
          <a:noFill/>
          <a:ln w="9525">
            <a:noFill/>
            <a:miter lim="800000"/>
            <a:headEnd/>
            <a:tailEnd/>
          </a:ln>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32656" y="1001793"/>
            <a:ext cx="5947214" cy="5632311"/>
          </a:xfrm>
          <a:prstGeom prst="rect">
            <a:avLst/>
          </a:prstGeom>
        </p:spPr>
        <p:txBody>
          <a:bodyPr wrap="square">
            <a:spAutoFit/>
          </a:bodyPr>
          <a:lstStyle/>
          <a:p>
            <a:pPr algn="just"/>
            <a:r>
              <a:rPr lang="es-ES" b="1" dirty="0" smtClean="0"/>
              <a:t>Aspecto positivo </a:t>
            </a:r>
          </a:p>
          <a:p>
            <a:pPr algn="just"/>
            <a:endParaRPr lang="es-ES" dirty="0" smtClean="0"/>
          </a:p>
          <a:p>
            <a:pPr algn="just"/>
            <a:r>
              <a:rPr lang="es-ES" dirty="0" err="1" smtClean="0"/>
              <a:t>Baquerizo</a:t>
            </a:r>
            <a:r>
              <a:rPr lang="es-ES" dirty="0" smtClean="0"/>
              <a:t> Moreno gobernó con mano plutocrática y guante de caballero humanista, concedió amnistía a los </a:t>
            </a:r>
            <a:r>
              <a:rPr lang="es-ES" dirty="0" err="1" smtClean="0"/>
              <a:t>conchistas</a:t>
            </a:r>
            <a:r>
              <a:rPr lang="es-ES" dirty="0" smtClean="0"/>
              <a:t> con lo que devolvió la paz interna a Ecuador, y respaldó políticas sociales de importancia </a:t>
            </a:r>
          </a:p>
          <a:p>
            <a:pPr algn="just"/>
            <a:endParaRPr lang="es-ES" dirty="0" smtClean="0"/>
          </a:p>
          <a:p>
            <a:pPr algn="just"/>
            <a:endParaRPr lang="es-ES" dirty="0"/>
          </a:p>
          <a:p>
            <a:pPr algn="just"/>
            <a:r>
              <a:rPr lang="es-ES" b="1" dirty="0" smtClean="0"/>
              <a:t>Aspecto negativo </a:t>
            </a:r>
          </a:p>
          <a:p>
            <a:pPr algn="just"/>
            <a:endParaRPr lang="es-ES" dirty="0" smtClean="0"/>
          </a:p>
          <a:p>
            <a:pPr algn="just"/>
            <a:r>
              <a:rPr lang="es-ES" dirty="0" err="1" smtClean="0"/>
              <a:t>Baquerizo</a:t>
            </a:r>
            <a:r>
              <a:rPr lang="es-ES" dirty="0" smtClean="0"/>
              <a:t> ejecutó lo acordado. Colombia obtuvo el amplio sector comprendido entre los ríos Caquetá y Putumayo, perteneciente a la Audiencia de Quito. </a:t>
            </a:r>
          </a:p>
          <a:p>
            <a:pPr algn="just"/>
            <a:endParaRPr lang="es-ES" dirty="0" smtClean="0"/>
          </a:p>
          <a:p>
            <a:pPr algn="just"/>
            <a:r>
              <a:rPr lang="es-ES" dirty="0" smtClean="0"/>
              <a:t>No se pudo lograr más porque Ecuador había firmado otros tratados - algunos de ellos no ratificados- en 1904, 1908 y 1910. Seis años después. </a:t>
            </a:r>
          </a:p>
          <a:p>
            <a:pPr algn="just"/>
            <a:r>
              <a:rPr lang="es-ES" dirty="0"/>
              <a:t>La crisis económica sacudió a la sociedad y al Estado ecuatorianos: en </a:t>
            </a:r>
            <a:r>
              <a:rPr lang="es-ES" dirty="0" smtClean="0"/>
              <a:t>1916 </a:t>
            </a:r>
            <a:r>
              <a:rPr lang="es-ES" dirty="0"/>
              <a:t>apareció la plaga de la monilla que mermó la producción del </a:t>
            </a:r>
            <a:r>
              <a:rPr lang="es-ES" dirty="0" smtClean="0"/>
              <a:t>cacao.</a:t>
            </a:r>
            <a:endParaRPr lang="es-E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2720" y="1810717"/>
            <a:ext cx="6220616" cy="6247864"/>
          </a:xfrm>
          <a:prstGeom prst="rect">
            <a:avLst/>
          </a:prstGeom>
        </p:spPr>
        <p:txBody>
          <a:bodyPr wrap="square">
            <a:spAutoFit/>
          </a:bodyPr>
          <a:lstStyle/>
          <a:p>
            <a:pPr algn="just"/>
            <a:r>
              <a:rPr lang="es-ES" sz="1600" b="1" dirty="0" smtClean="0"/>
              <a:t>Administración</a:t>
            </a:r>
            <a:r>
              <a:rPr lang="es-ES" sz="1600" dirty="0" smtClean="0"/>
              <a:t>.- Presidente Constitucional: Desde el 1 de </a:t>
            </a:r>
          </a:p>
          <a:p>
            <a:pPr algn="just"/>
            <a:r>
              <a:rPr lang="es-ES" sz="1600" dirty="0" smtClean="0"/>
              <a:t>septiembre de 1912 hasta el 31 de agosto de 1916. </a:t>
            </a:r>
          </a:p>
          <a:p>
            <a:pPr algn="just"/>
            <a:endParaRPr lang="es-ES" sz="1600" dirty="0" smtClean="0"/>
          </a:p>
          <a:p>
            <a:pPr algn="just"/>
            <a:r>
              <a:rPr lang="es-ES" sz="1600" b="1" dirty="0" smtClean="0"/>
              <a:t>Datos</a:t>
            </a:r>
            <a:r>
              <a:rPr lang="es-ES" sz="1600" dirty="0" smtClean="0"/>
              <a:t>.- Después de las consabidas elecciones, nuevamente encontramos a Leónidas Plaza Gutiérrez frente a los destinos de la nación. Esta segunda administración se caracterizó por un deseo de progreso, sobre todo en vialidad. No tuvo suerte como en la primera administración. El general Plaza habría deseado, también en su segundo período, no dar motivos de queja para poder desarrollar sus planes de gobierno, pero los crímenes del 28 de enero estaban frescos y los </a:t>
            </a:r>
            <a:r>
              <a:rPr lang="es-ES" sz="1600" dirty="0" err="1" smtClean="0"/>
              <a:t>alfaristas</a:t>
            </a:r>
            <a:r>
              <a:rPr lang="es-ES" sz="1600" dirty="0" smtClean="0"/>
              <a:t> se manifestaban dispuestos a cobrar a cualquier costo aunque sea de su propia sangre, el horrible asesinato de sus líderes. </a:t>
            </a:r>
          </a:p>
          <a:p>
            <a:pPr algn="just"/>
            <a:endParaRPr lang="es-ES" sz="1600" dirty="0" smtClean="0"/>
          </a:p>
          <a:p>
            <a:pPr algn="just"/>
            <a:r>
              <a:rPr lang="es-ES" sz="1600" b="1" dirty="0" smtClean="0"/>
              <a:t>Obras</a:t>
            </a:r>
            <a:r>
              <a:rPr lang="es-ES" sz="1600" dirty="0" smtClean="0"/>
              <a:t>.- En esta segunda administración de Plaza se iniciaron los trabajos del Ferrocarril Quito San Lorenzo, que se terminaron en 1957 en la administración de Camilo Ponce Enríquez. Se llevó a cabo la canalización de Quito y se comenzó el saneamiento de Guayaquil en julio de 1916. En Quito se inauguraba: el parque Bolívar, el Liceo Fernández Madrid, el monumento a los Académicos Franceses, los teatros Edén y Variedades. En Riobamba: los servicios de agua potable, en Guaranda la Casa de Artes y Oficios, en Quito el servicio de tranvía eléctrica; en Ibarra, Ambato y Cuenca el alumbrado eléctrico y se termina la Casa de Gobierno en la ciudad de Loja</a:t>
            </a:r>
            <a:endParaRPr lang="es-ES" sz="1600" dirty="0"/>
          </a:p>
        </p:txBody>
      </p:sp>
      <p:sp>
        <p:nvSpPr>
          <p:cNvPr id="3" name="2 Rectángulo"/>
          <p:cNvSpPr/>
          <p:nvPr/>
        </p:nvSpPr>
        <p:spPr>
          <a:xfrm>
            <a:off x="1232282" y="285721"/>
            <a:ext cx="3429000" cy="923330"/>
          </a:xfrm>
          <a:prstGeom prst="rect">
            <a:avLst/>
          </a:prstGeom>
        </p:spPr>
        <p:txBody>
          <a:bodyPr>
            <a:spAutoFit/>
          </a:bodyPr>
          <a:lstStyle/>
          <a:p>
            <a:r>
              <a:rPr lang="es-ES" dirty="0" smtClean="0"/>
              <a:t>SEGUNDA PRESIDENCIA DE LEÓNIDAS PLAZA GUTIÉRREZ </a:t>
            </a:r>
          </a:p>
        </p:txBody>
      </p:sp>
      <p:pic>
        <p:nvPicPr>
          <p:cNvPr id="66562" name="Picture 2"/>
          <p:cNvPicPr>
            <a:picLocks noChangeAspect="1" noChangeArrowheads="1"/>
          </p:cNvPicPr>
          <p:nvPr/>
        </p:nvPicPr>
        <p:blipFill>
          <a:blip r:embed="rId2"/>
          <a:srcRect b="49367"/>
          <a:stretch>
            <a:fillRect/>
          </a:stretch>
        </p:blipFill>
        <p:spPr bwMode="auto">
          <a:xfrm>
            <a:off x="214290" y="190469"/>
            <a:ext cx="857256" cy="1524011"/>
          </a:xfrm>
          <a:prstGeom prst="rect">
            <a:avLst/>
          </a:prstGeom>
          <a:noFill/>
          <a:ln w="9525">
            <a:noFill/>
            <a:miter lim="800000"/>
            <a:headEnd/>
            <a:tailEnd/>
          </a:ln>
          <a:effec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2" y="817128"/>
            <a:ext cx="6215106" cy="4031873"/>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Esta segunda administración se caracterizó por un deseo de progreso, sobre todo en vialidad. </a:t>
            </a:r>
          </a:p>
          <a:p>
            <a:pPr algn="just"/>
            <a:endParaRPr lang="es-ES" sz="1600" dirty="0" smtClean="0"/>
          </a:p>
          <a:p>
            <a:pPr algn="just"/>
            <a:r>
              <a:rPr lang="es-ES" sz="1600" dirty="0" smtClean="0"/>
              <a:t>Se llevó a cabo la canalización de Quito y se comenzó el saneamiento de Guayaquil en julio de 1916. </a:t>
            </a:r>
          </a:p>
          <a:p>
            <a:pPr algn="just"/>
            <a:endParaRPr lang="es-ES" sz="1600" b="1" dirty="0" smtClean="0"/>
          </a:p>
          <a:p>
            <a:pPr algn="just"/>
            <a:r>
              <a:rPr lang="es-ES" sz="1600" b="1" dirty="0" smtClean="0"/>
              <a:t>Aspecto negativo </a:t>
            </a:r>
          </a:p>
          <a:p>
            <a:pPr algn="just"/>
            <a:endParaRPr lang="es-ES" sz="1600" dirty="0" smtClean="0"/>
          </a:p>
          <a:p>
            <a:pPr algn="just"/>
            <a:r>
              <a:rPr lang="es-ES" sz="1600" dirty="0" smtClean="0"/>
              <a:t>Hubo levantamiento en el norte de la República, comandado por el coronel Carlos Andrade hermano del General Julio Andrade que fuera asesinado el 5 de marzo de 1912. </a:t>
            </a:r>
          </a:p>
          <a:p>
            <a:pPr algn="just"/>
            <a:endParaRPr lang="es-ES" sz="1600" dirty="0" smtClean="0"/>
          </a:p>
          <a:p>
            <a:pPr algn="just"/>
            <a:r>
              <a:rPr lang="es-ES" sz="1600" dirty="0" smtClean="0"/>
              <a:t>Esta guerra llamada de Concha causó mucho atraso, gasto de dinero y lágrimas al pueblo ecuatoriano. </a:t>
            </a:r>
            <a:endParaRPr lang="es-ES" sz="16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t="50633"/>
          <a:stretch>
            <a:fillRect/>
          </a:stretch>
        </p:blipFill>
        <p:spPr bwMode="auto">
          <a:xfrm>
            <a:off x="267868" y="285721"/>
            <a:ext cx="1017991" cy="1485889"/>
          </a:xfrm>
          <a:prstGeom prst="rect">
            <a:avLst/>
          </a:prstGeom>
          <a:noFill/>
          <a:ln w="9525">
            <a:noFill/>
            <a:miter lim="800000"/>
            <a:headEnd/>
            <a:tailEnd/>
          </a:ln>
          <a:effectLst/>
        </p:spPr>
      </p:pic>
      <p:sp>
        <p:nvSpPr>
          <p:cNvPr id="4" name="3 Rectángulo"/>
          <p:cNvSpPr/>
          <p:nvPr/>
        </p:nvSpPr>
        <p:spPr>
          <a:xfrm>
            <a:off x="107133" y="1333478"/>
            <a:ext cx="6346203" cy="6740307"/>
          </a:xfrm>
          <a:prstGeom prst="rect">
            <a:avLst/>
          </a:prstGeom>
        </p:spPr>
        <p:txBody>
          <a:bodyPr wrap="square">
            <a:spAutoFit/>
          </a:bodyPr>
          <a:lstStyle/>
          <a:p>
            <a:pPr algn="just"/>
            <a:endParaRPr lang="es-ES" sz="1600" dirty="0" smtClean="0"/>
          </a:p>
          <a:p>
            <a:pPr algn="just"/>
            <a:endParaRPr lang="es-ES" sz="1600" dirty="0" smtClean="0"/>
          </a:p>
          <a:p>
            <a:pPr algn="just"/>
            <a:r>
              <a:rPr lang="es-ES" sz="1600" b="1" dirty="0" smtClean="0"/>
              <a:t>Administración</a:t>
            </a:r>
            <a:r>
              <a:rPr lang="es-ES" sz="1600" dirty="0" smtClean="0"/>
              <a:t>.- Presidente Constitucional: Del 1 de septiembre de 1920 al 31 de agosto de 1924. </a:t>
            </a:r>
          </a:p>
          <a:p>
            <a:pPr algn="just"/>
            <a:endParaRPr lang="es-ES" sz="1600" dirty="0" smtClean="0"/>
          </a:p>
          <a:p>
            <a:pPr algn="just"/>
            <a:r>
              <a:rPr lang="es-ES" sz="1600" b="1" dirty="0" smtClean="0"/>
              <a:t>Biografía</a:t>
            </a:r>
            <a:r>
              <a:rPr lang="es-ES" sz="1600" dirty="0" smtClean="0"/>
              <a:t>.- Nació en </a:t>
            </a:r>
            <a:r>
              <a:rPr lang="es-ES" sz="1600" dirty="0" err="1" smtClean="0"/>
              <a:t>Chanduy</a:t>
            </a:r>
            <a:r>
              <a:rPr lang="es-ES" sz="1600" dirty="0" smtClean="0"/>
              <a:t> provincia del Guayas, el 29 de </a:t>
            </a:r>
          </a:p>
          <a:p>
            <a:pPr algn="just"/>
            <a:r>
              <a:rPr lang="es-ES" sz="1600" dirty="0" smtClean="0"/>
              <a:t>julio de 1858 y murió en Guayaquil el 7 de julio de 1947. Por su propio esfuerzo alcanzó alto sitial dentro de la vida nacional y salió airoso en las delicadas situaciones. Graduado de abogado se dedicó algún tiempo al periodismo y a sus asuntos profesionales. Fue un liberal convencido y un hombre muy honesto en sus actuaciones. En el parlamento se destacó por sus opiniones y por sus </a:t>
            </a:r>
            <a:r>
              <a:rPr lang="es-ES" sz="1600" dirty="0"/>
              <a:t>cualidades personales que le granjearon de sus colegas el nombramiento de senador en los años 1902 y 1905. Tamayo llegó al poder sin dificultad el 31 de agosto de 1920, luego des escrutinio practicado por el Congreso. Dejó el cargo con manos limpias más pobres que nunca, perdió a su esposa y se retiró a su vida de filósofo </a:t>
            </a:r>
            <a:r>
              <a:rPr lang="es-ES" sz="1600" dirty="0" smtClean="0"/>
              <a:t>desengañado </a:t>
            </a:r>
            <a:r>
              <a:rPr lang="es-ES" sz="1600" dirty="0"/>
              <a:t>de la política y con el juramento de no volver a aceptar ningún cargo político. </a:t>
            </a:r>
            <a:endParaRPr lang="es-ES" sz="1600" dirty="0" smtClean="0"/>
          </a:p>
          <a:p>
            <a:pPr algn="just"/>
            <a:endParaRPr lang="es-ES" sz="1600" dirty="0"/>
          </a:p>
          <a:p>
            <a:pPr algn="just"/>
            <a:r>
              <a:rPr lang="es-ES" sz="1600" b="1" dirty="0"/>
              <a:t>Obras</a:t>
            </a:r>
            <a:r>
              <a:rPr lang="es-ES" sz="1600" dirty="0"/>
              <a:t>.- Se inaugura en la Cima de la Libertad el Obelisco en homenaje a los </a:t>
            </a:r>
            <a:r>
              <a:rPr lang="es-ES" sz="1600" dirty="0" smtClean="0"/>
              <a:t>héroes </a:t>
            </a:r>
            <a:r>
              <a:rPr lang="es-ES" sz="1600" dirty="0"/>
              <a:t>de la Batalla de Pichincha; el edificio del Colegio 24 de Mayo; en Guayaquil la Escuela Técnica de Aviación: Luz eléctrica en los Chillos, Tulcán, San Gabriel, </a:t>
            </a:r>
            <a:r>
              <a:rPr lang="es-ES" sz="1600" dirty="0" err="1"/>
              <a:t>Cubijíes</a:t>
            </a:r>
            <a:r>
              <a:rPr lang="es-ES" sz="1600" dirty="0"/>
              <a:t>, Naranjito, </a:t>
            </a:r>
            <a:r>
              <a:rPr lang="es-ES" sz="1600" dirty="0" err="1"/>
              <a:t>Sangolquí</a:t>
            </a:r>
            <a:r>
              <a:rPr lang="es-ES" sz="1600" dirty="0"/>
              <a:t> y </a:t>
            </a:r>
            <a:r>
              <a:rPr lang="es-ES" sz="1600" dirty="0" err="1"/>
              <a:t>Tixán</a:t>
            </a:r>
            <a:r>
              <a:rPr lang="es-ES" sz="1600" dirty="0"/>
              <a:t>. Las Bombas de Agua Potable, en Quito. El edificio del Normal Juan Montalvo</a:t>
            </a:r>
          </a:p>
          <a:p>
            <a:pPr algn="just"/>
            <a:endParaRPr lang="es-ES" sz="1600" dirty="0"/>
          </a:p>
        </p:txBody>
      </p:sp>
      <p:sp>
        <p:nvSpPr>
          <p:cNvPr id="5" name="4 Rectángulo"/>
          <p:cNvSpPr/>
          <p:nvPr/>
        </p:nvSpPr>
        <p:spPr>
          <a:xfrm>
            <a:off x="1285860" y="952474"/>
            <a:ext cx="3267241" cy="369332"/>
          </a:xfrm>
          <a:prstGeom prst="rect">
            <a:avLst/>
          </a:prstGeom>
        </p:spPr>
        <p:txBody>
          <a:bodyPr wrap="none">
            <a:spAutoFit/>
          </a:bodyPr>
          <a:lstStyle/>
          <a:p>
            <a:r>
              <a:rPr lang="es-ES" dirty="0" smtClean="0"/>
              <a:t>DR. JOSÉ LUIS TAMAYO R</a:t>
            </a:r>
            <a:endParaRPr lang="es-E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3" y="476222"/>
            <a:ext cx="6292624" cy="5509200"/>
          </a:xfrm>
          <a:prstGeom prst="rect">
            <a:avLst/>
          </a:prstGeom>
        </p:spPr>
        <p:txBody>
          <a:bodyPr wrap="square">
            <a:spAutoFit/>
          </a:bodyPr>
          <a:lstStyle/>
          <a:p>
            <a:pPr algn="just"/>
            <a:r>
              <a:rPr lang="es-ES" sz="1600" b="1" dirty="0" smtClean="0"/>
              <a:t>Aspecto positivo </a:t>
            </a:r>
          </a:p>
          <a:p>
            <a:pPr algn="just"/>
            <a:endParaRPr lang="es-ES" sz="1600" b="1" dirty="0" smtClean="0"/>
          </a:p>
          <a:p>
            <a:pPr algn="just"/>
            <a:r>
              <a:rPr lang="es-ES" sz="1600" dirty="0" smtClean="0"/>
              <a:t>Hombre honrado a carta cabal y de íntegros principios bajó de la presidencia más pobre que nunca y tuvo que volver a trabajar en su profesión. </a:t>
            </a:r>
          </a:p>
          <a:p>
            <a:pPr algn="just"/>
            <a:endParaRPr lang="es-ES" sz="1600" dirty="0" smtClean="0"/>
          </a:p>
          <a:p>
            <a:pPr algn="just"/>
            <a:r>
              <a:rPr lang="es-ES" sz="1600" dirty="0" smtClean="0"/>
              <a:t>Siempre mereció el respeto de todos sus conciudadanos mientras él se paseaba a pie e iba y venía caminando desde el barrio del Salado hasta su estudio situado en las calles Nueve de Octubre y Pichincha".</a:t>
            </a:r>
          </a:p>
          <a:p>
            <a:pPr algn="just"/>
            <a:endParaRPr lang="es-ES" sz="1600" dirty="0"/>
          </a:p>
          <a:p>
            <a:pPr algn="just"/>
            <a:r>
              <a:rPr lang="es-ES" sz="1600" dirty="0" smtClean="0"/>
              <a:t> </a:t>
            </a:r>
          </a:p>
          <a:p>
            <a:pPr algn="just"/>
            <a:r>
              <a:rPr lang="es-ES" sz="1600" b="1" dirty="0" smtClean="0"/>
              <a:t>Aspecto negativo </a:t>
            </a:r>
          </a:p>
          <a:p>
            <a:pPr algn="just"/>
            <a:r>
              <a:rPr lang="es-ES" sz="1600" dirty="0" smtClean="0"/>
              <a:t>•</a:t>
            </a:r>
          </a:p>
          <a:p>
            <a:pPr algn="just"/>
            <a:r>
              <a:rPr lang="es-ES" sz="1600" dirty="0" smtClean="0"/>
              <a:t>La caída de la producción y de los precios del cacao produjo malestar económico. En 1922 el sucre se devaluó de 2,25 el dólar a 4,27. El costo de la canasta familiar en Quito había subido de 193 sucres en 1920 a 215 en 1922. </a:t>
            </a:r>
          </a:p>
          <a:p>
            <a:pPr algn="just"/>
            <a:endParaRPr lang="es-ES" sz="1600" dirty="0" smtClean="0"/>
          </a:p>
          <a:p>
            <a:pPr algn="just"/>
            <a:r>
              <a:rPr lang="es-ES" sz="1600" dirty="0" smtClean="0"/>
              <a:t>La carestía de la vida llevó a protestas populares especialmente en Guayaquil, donde los artesanos venían organizándose desde 1896</a:t>
            </a:r>
            <a:endParaRPr lang="es-ES" sz="16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8" y="899592"/>
            <a:ext cx="6257475" cy="8463855"/>
          </a:xfrm>
          <a:prstGeom prst="rect">
            <a:avLst/>
          </a:prstGeom>
        </p:spPr>
        <p:txBody>
          <a:bodyPr wrap="square">
            <a:spAutoFit/>
          </a:bodyPr>
          <a:lstStyle/>
          <a:p>
            <a:pPr algn="just"/>
            <a:r>
              <a:rPr lang="es-ES" sz="1600" b="1" dirty="0" smtClean="0"/>
              <a:t>	Administración</a:t>
            </a:r>
            <a:r>
              <a:rPr lang="es-ES" sz="1600" dirty="0" smtClean="0"/>
              <a:t>.- Período Constitucional: Del 1 de 	septiembre de 1924 al 9 de julio de 1925. </a:t>
            </a:r>
          </a:p>
          <a:p>
            <a:pPr algn="just"/>
            <a:endParaRPr lang="es-ES" sz="1600" dirty="0" smtClean="0"/>
          </a:p>
          <a:p>
            <a:pPr algn="just"/>
            <a:r>
              <a:rPr lang="es-ES" sz="1600" b="1" dirty="0" smtClean="0"/>
              <a:t>Biografía</a:t>
            </a:r>
            <a:r>
              <a:rPr lang="es-ES" sz="1600" dirty="0" smtClean="0"/>
              <a:t>.- Nació en Cuenca el 15 de julio de 1863, murió en </a:t>
            </a:r>
          </a:p>
          <a:p>
            <a:pPr algn="just"/>
            <a:r>
              <a:rPr lang="es-ES" sz="1600" dirty="0" smtClean="0"/>
              <a:t>Valparaíso – Chile el 13 de abril de 1928. El Dr. Gonzalo Segundo Córdova Rivera, sobresalió como un Excelente escritor, periodista, profesor, literato, diputado, senador, Presidente de Municipios, Gobernador, Subsecretario de </a:t>
            </a:r>
          </a:p>
          <a:p>
            <a:pPr algn="just"/>
            <a:r>
              <a:rPr lang="es-ES" sz="1600" dirty="0" smtClean="0"/>
              <a:t>Cancillería, Ministro de Cortes, Canciller Plenipotenciario, Consejero, etc.</a:t>
            </a:r>
          </a:p>
          <a:p>
            <a:pPr algn="just"/>
            <a:r>
              <a:rPr lang="es-ES" sz="1600" dirty="0" smtClean="0"/>
              <a:t> </a:t>
            </a:r>
          </a:p>
          <a:p>
            <a:pPr algn="just"/>
            <a:r>
              <a:rPr lang="es-ES" sz="1600" b="1" dirty="0" smtClean="0"/>
              <a:t>Obras</a:t>
            </a:r>
            <a:r>
              <a:rPr lang="es-ES" sz="1600" dirty="0" smtClean="0"/>
              <a:t>.- El </a:t>
            </a:r>
            <a:r>
              <a:rPr lang="es-ES" sz="1600" dirty="0" err="1" smtClean="0"/>
              <a:t>Chachán</a:t>
            </a:r>
            <a:r>
              <a:rPr lang="es-ES" sz="1600" dirty="0" smtClean="0"/>
              <a:t> se desbordó destruyendo siete kilómetros de línea férrea. </a:t>
            </a:r>
          </a:p>
          <a:p>
            <a:pPr algn="just"/>
            <a:r>
              <a:rPr lang="es-ES" sz="1600" dirty="0" smtClean="0"/>
              <a:t>Se puso mordaza a la prensa de oposición y se encarcelaron a muchos periodistas: Jacinto Jijón y Caamaño y Juan Manuel Lasso fueron derrotados. Fue repudiada por la ciudadanía la firma en Washington del Acta Tripartita por los Plenipotenciarios del Perú, Colombia y Brasil, que se aseguraba la aprobación del Tratado Salomón-Lozano, lesivo para los intereses territoriales del Ecuador. En lo económico, el país experimentaba una crisis aterradora por la devaluación d la moneda, consecuencia de las emisiones sin respaldo y de la </a:t>
            </a:r>
            <a:r>
              <a:rPr lang="es-ES" sz="1600" dirty="0" err="1" smtClean="0"/>
              <a:t>inconvertivilidad</a:t>
            </a:r>
            <a:r>
              <a:rPr lang="es-ES" sz="1600" dirty="0" smtClean="0"/>
              <a:t> de los billetes. </a:t>
            </a:r>
          </a:p>
          <a:p>
            <a:pPr algn="just"/>
            <a:endParaRPr lang="es-ES" sz="1600" dirty="0" smtClean="0"/>
          </a:p>
          <a:p>
            <a:pPr algn="just"/>
            <a:r>
              <a:rPr lang="es-ES" sz="1600" dirty="0" smtClean="0"/>
              <a:t>REVOLUCION JULIANA.- En la noche del 9 de julio de 1925, un grupo de oficiales se presentó en la sala donde se encontraba reunido el Consejo de Gabinete, e intimó prisión a todos los ministros, sin resistencia cedieron a la </a:t>
            </a:r>
            <a:r>
              <a:rPr lang="es-ES" sz="1600" dirty="0"/>
              <a:t>intimación y se inicio una Junta de Gobierno Militar que desterró al presidente, esta junta estaba compuesta de militares y civiles. También hubo el arresto de Leónidas Plaza Gutiérrez y el banquero Francisco Urbina </a:t>
            </a:r>
            <a:r>
              <a:rPr lang="es-ES" sz="1600" dirty="0" err="1"/>
              <a:t>Jado</a:t>
            </a:r>
            <a:r>
              <a:rPr lang="es-ES" sz="1600" dirty="0"/>
              <a:t> que como Gerente del Banco Agrícola mandaba y desmandaba en los cargos como Diputados y Senadores. </a:t>
            </a:r>
          </a:p>
          <a:p>
            <a:pPr algn="just"/>
            <a:endParaRPr lang="es-ES" sz="1600" dirty="0"/>
          </a:p>
        </p:txBody>
      </p:sp>
      <p:sp>
        <p:nvSpPr>
          <p:cNvPr id="3" name="2 Rectángulo"/>
          <p:cNvSpPr/>
          <p:nvPr/>
        </p:nvSpPr>
        <p:spPr>
          <a:xfrm>
            <a:off x="1232282" y="380971"/>
            <a:ext cx="4437433" cy="369332"/>
          </a:xfrm>
          <a:prstGeom prst="rect">
            <a:avLst/>
          </a:prstGeom>
        </p:spPr>
        <p:txBody>
          <a:bodyPr wrap="none">
            <a:spAutoFit/>
          </a:bodyPr>
          <a:lstStyle/>
          <a:p>
            <a:r>
              <a:rPr lang="es-ES" dirty="0" smtClean="0"/>
              <a:t>DR. SEGUNDO CÓRDOVA Y RIVERA </a:t>
            </a:r>
          </a:p>
        </p:txBody>
      </p:sp>
      <p:pic>
        <p:nvPicPr>
          <p:cNvPr id="67585" name="Picture 1"/>
          <p:cNvPicPr>
            <a:picLocks noChangeAspect="1" noChangeArrowheads="1"/>
          </p:cNvPicPr>
          <p:nvPr/>
        </p:nvPicPr>
        <p:blipFill>
          <a:blip r:embed="rId2"/>
          <a:srcRect/>
          <a:stretch>
            <a:fillRect/>
          </a:stretch>
        </p:blipFill>
        <p:spPr bwMode="auto">
          <a:xfrm>
            <a:off x="267869" y="190470"/>
            <a:ext cx="964413" cy="1333509"/>
          </a:xfrm>
          <a:prstGeom prst="rect">
            <a:avLst/>
          </a:prstGeom>
          <a:noFill/>
          <a:ln w="9525">
            <a:noFill/>
            <a:miter lim="800000"/>
            <a:headEnd/>
            <a:tailEnd/>
          </a:ln>
          <a:effec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648" y="323528"/>
            <a:ext cx="6192688" cy="4770537"/>
          </a:xfrm>
          <a:prstGeom prst="rect">
            <a:avLst/>
          </a:prstGeom>
        </p:spPr>
        <p:txBody>
          <a:bodyPr wrap="square">
            <a:spAutoFit/>
          </a:bodyPr>
          <a:lstStyle/>
          <a:p>
            <a:pPr algn="just"/>
            <a:r>
              <a:rPr lang="es-ES" sz="1600" b="1" dirty="0" smtClean="0"/>
              <a:t>Aspecto positivo  </a:t>
            </a:r>
          </a:p>
          <a:p>
            <a:pPr algn="just"/>
            <a:r>
              <a:rPr lang="es-ES" sz="1600" dirty="0" smtClean="0"/>
              <a:t>Logró que el Congreso aprobara la compra del 75% de las acciones de la Empresa del Ferrocarril Guayaquil-Quito en abril de 1925 y presidió con ello la junta de accionistas. </a:t>
            </a:r>
          </a:p>
          <a:p>
            <a:pPr algn="just"/>
            <a:r>
              <a:rPr lang="es-ES" sz="1600" dirty="0" smtClean="0"/>
              <a:t>Córdova tuvo que aplastar una rebelión conservadora liderada por Jacinto Jijón y Caamaño. Aduciendo la ilegitimidad del Gobierno por el fraude electoral, se alzó en armas pero fue derrotado en San José del </a:t>
            </a:r>
            <a:r>
              <a:rPr lang="es-ES" sz="1600" dirty="0" err="1" smtClean="0"/>
              <a:t>Ambi</a:t>
            </a:r>
            <a:r>
              <a:rPr lang="es-ES" sz="1600" dirty="0" smtClean="0"/>
              <a:t>. </a:t>
            </a:r>
          </a:p>
          <a:p>
            <a:pPr algn="just"/>
            <a:endParaRPr lang="es-ES" sz="1600" dirty="0" smtClean="0"/>
          </a:p>
          <a:p>
            <a:pPr algn="just"/>
            <a:r>
              <a:rPr lang="es-ES" sz="1600" b="1" dirty="0" smtClean="0"/>
              <a:t>Aspecto negativo </a:t>
            </a:r>
          </a:p>
          <a:p>
            <a:pPr algn="just"/>
            <a:r>
              <a:rPr lang="es-ES" sz="1600" dirty="0" smtClean="0"/>
              <a:t>En lo económico, el país experimentaba una crisis aterradora por la devaluación de la moneda, consecuencia de las emisiones sin respaldo y de la </a:t>
            </a:r>
            <a:r>
              <a:rPr lang="es-ES" sz="1600" dirty="0" err="1" smtClean="0"/>
              <a:t>inconvertivilidad</a:t>
            </a:r>
            <a:r>
              <a:rPr lang="es-ES" sz="1600" dirty="0" smtClean="0"/>
              <a:t> de los billetes. </a:t>
            </a:r>
          </a:p>
          <a:p>
            <a:pPr algn="just"/>
            <a:r>
              <a:rPr lang="es-ES" sz="1600" dirty="0" smtClean="0"/>
              <a:t>No tenía fuerza para gobernar, ni siquiera para dar una orden, sus ministros renunciaban a cada momento; Se produjo el golpe de Estado del 9 de julio de 1925, conocido como Revolución Juliana. Córdova fue apresado y el 23 de agosto de 1925 marchó al destierro en Valparaíso, Chile, donde murió en marzo de 1928, a los 65 años de edad. </a:t>
            </a:r>
            <a:endParaRPr lang="es-E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214290" y="380971"/>
            <a:ext cx="6322263" cy="8710077"/>
          </a:xfrm>
          <a:prstGeom prst="rect">
            <a:avLst/>
          </a:prstGeom>
          <a:noFill/>
        </p:spPr>
        <p:txBody>
          <a:bodyPr wrap="square" rtlCol="0">
            <a:spAutoFit/>
          </a:bodyPr>
          <a:lstStyle/>
          <a:p>
            <a:pPr algn="just"/>
            <a:r>
              <a:rPr lang="es-ES" sz="1600" dirty="0"/>
              <a:t>TR</a:t>
            </a:r>
            <a:r>
              <a:rPr lang="es-ES" sz="1600" b="1" dirty="0"/>
              <a:t>IUNVIRATO JOSÉ JOAQUÍN DE OLMEDO, VICENTE RAMÓN ROCA Y DIEGO NOBOA</a:t>
            </a:r>
            <a:r>
              <a:rPr lang="es-ES" sz="1600" dirty="0"/>
              <a:t>. </a:t>
            </a:r>
          </a:p>
          <a:p>
            <a:pPr algn="just"/>
            <a:r>
              <a:rPr lang="es-ES" sz="1600" dirty="0"/>
              <a:t>José Joaquín de Olmedo </a:t>
            </a:r>
            <a:r>
              <a:rPr lang="es-ES" sz="1600" dirty="0" err="1"/>
              <a:t>Maruri</a:t>
            </a:r>
            <a:r>
              <a:rPr lang="es-ES" sz="1600" dirty="0"/>
              <a:t>.- Nació en Guayaquil el 19 de marzo de </a:t>
            </a:r>
          </a:p>
          <a:p>
            <a:pPr algn="just"/>
            <a:r>
              <a:rPr lang="es-ES" sz="1600" dirty="0"/>
              <a:t>1789 y murió en Guayaquil en 1847, fueron sus padres el capitán español </a:t>
            </a:r>
          </a:p>
          <a:p>
            <a:pPr algn="just"/>
            <a:r>
              <a:rPr lang="es-ES" sz="1600" dirty="0"/>
              <a:t>Agustín de Olmedo y la dama guayaquileña Ana María </a:t>
            </a:r>
            <a:r>
              <a:rPr lang="es-ES" sz="1600" dirty="0" err="1"/>
              <a:t>Maruri</a:t>
            </a:r>
            <a:r>
              <a:rPr lang="es-ES" sz="1600" dirty="0"/>
              <a:t>. </a:t>
            </a:r>
          </a:p>
          <a:p>
            <a:pPr algn="just"/>
            <a:r>
              <a:rPr lang="es-ES" sz="1600" b="1" dirty="0"/>
              <a:t>Vicente Ramón Roca</a:t>
            </a:r>
            <a:r>
              <a:rPr lang="es-ES" sz="1600" dirty="0"/>
              <a:t>.- Nació en Guayaquil en 1792, murió en la misma ciudad </a:t>
            </a:r>
          </a:p>
          <a:p>
            <a:pPr algn="just"/>
            <a:r>
              <a:rPr lang="es-ES" sz="1600" dirty="0"/>
              <a:t>en 1858. Fue hombre de talento y de carácter, tuvo gran prestigio, por ser </a:t>
            </a:r>
          </a:p>
          <a:p>
            <a:pPr algn="just"/>
            <a:r>
              <a:rPr lang="es-ES" sz="1600" dirty="0"/>
              <a:t>mulato un tanto vengativo lleno de odio. </a:t>
            </a:r>
          </a:p>
          <a:p>
            <a:pPr algn="just"/>
            <a:r>
              <a:rPr lang="es-ES" sz="1600" b="1" dirty="0"/>
              <a:t>Diego Noboa y Arteta</a:t>
            </a:r>
            <a:r>
              <a:rPr lang="es-ES" sz="1600" dirty="0"/>
              <a:t>.- Fueron sus padres el coronel Ignacio de Noboa y doña </a:t>
            </a:r>
          </a:p>
          <a:p>
            <a:pPr algn="just"/>
            <a:r>
              <a:rPr lang="es-ES" sz="1600" dirty="0"/>
              <a:t>Ana Arteta, nació en Guayaquil el 15 de abril de 1789, murió el 3 de noviembre </a:t>
            </a:r>
          </a:p>
          <a:p>
            <a:pPr algn="just"/>
            <a:r>
              <a:rPr lang="es-ES" sz="1600" dirty="0"/>
              <a:t>de 1870 en su ciudad natal. </a:t>
            </a:r>
          </a:p>
          <a:p>
            <a:pPr algn="just"/>
            <a:r>
              <a:rPr lang="es-ES" sz="1600" b="1" dirty="0"/>
              <a:t>Administración</a:t>
            </a:r>
            <a:r>
              <a:rPr lang="es-ES" sz="1600" dirty="0"/>
              <a:t>.- De marzo de 1845 a octubre de 1845. </a:t>
            </a:r>
          </a:p>
          <a:p>
            <a:pPr algn="just"/>
            <a:r>
              <a:rPr lang="es-ES" sz="1600" b="1" dirty="0"/>
              <a:t>Datos</a:t>
            </a:r>
            <a:r>
              <a:rPr lang="es-ES" sz="1600" dirty="0"/>
              <a:t>.- Se había constituido un Gobierno Provisional compuesto por un triunvirato</a:t>
            </a:r>
            <a:r>
              <a:rPr lang="es-ES" sz="1600" b="1" dirty="0"/>
              <a:t>: </a:t>
            </a:r>
            <a:r>
              <a:rPr lang="es-ES" sz="1600" dirty="0"/>
              <a:t>José Joaquín de Olmedo, Vicente Ramón Roca y Diego Noboa, los tres próceres de la independencia nacional fueron amigos del general Juan José Flores en los primeros días de la </a:t>
            </a:r>
            <a:r>
              <a:rPr lang="es-ES" sz="1600" dirty="0" smtClean="0"/>
              <a:t>República.</a:t>
            </a:r>
          </a:p>
          <a:p>
            <a:pPr algn="just"/>
            <a:r>
              <a:rPr lang="es-ES" sz="1600" dirty="0"/>
              <a:t>Apenas empezó a gobernar Roca, comenzaron las revueltas de los partidarios de Flores, el primero de los levantamientos comienza en Quito y Guayaquil el 5 de abril de 1846, el segundo el 29 de junio y el 27 de septiembre en Guayaquil que termina con la rendición de los rebeldes. Luego se realiza el convenio de Santa Rosa del Carchi con Colombia. Flores realiza otra expedición militar en España ofreciendo a la reina María Cristina el Ecuador como reino de ésta, pero le fallo por la ayuda de los ingleses desbaratándose sus bastardas intenciones. </a:t>
            </a:r>
          </a:p>
          <a:p>
            <a:pPr algn="just"/>
            <a:r>
              <a:rPr lang="es-ES" sz="1600" dirty="0" smtClean="0"/>
              <a:t> </a:t>
            </a:r>
          </a:p>
          <a:p>
            <a:pPr algn="just"/>
            <a:endParaRPr lang="es-ES" sz="1600" b="1" dirty="0" smtClean="0"/>
          </a:p>
          <a:p>
            <a:pPr algn="just"/>
            <a:endParaRPr lang="es-ES" sz="1600" dirty="0"/>
          </a:p>
        </p:txBody>
      </p:sp>
      <p:sp>
        <p:nvSpPr>
          <p:cNvPr id="9" name="8 CuadroTexto"/>
          <p:cNvSpPr txBox="1"/>
          <p:nvPr/>
        </p:nvSpPr>
        <p:spPr>
          <a:xfrm>
            <a:off x="1553753" y="1142977"/>
            <a:ext cx="2357454" cy="646331"/>
          </a:xfrm>
          <a:prstGeom prst="rect">
            <a:avLst/>
          </a:prstGeom>
          <a:noFill/>
        </p:spPr>
        <p:txBody>
          <a:bodyPr wrap="square" rtlCol="0">
            <a:spAutoFit/>
          </a:bodyPr>
          <a:lstStyle/>
          <a:p>
            <a:r>
              <a:rPr lang="es-ES" dirty="0" smtClean="0"/>
              <a:t> </a:t>
            </a:r>
          </a:p>
          <a:p>
            <a:endParaRPr lang="es-E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0711" y="571472"/>
            <a:ext cx="6375842" cy="6986528"/>
          </a:xfrm>
          <a:prstGeom prst="rect">
            <a:avLst/>
          </a:prstGeom>
        </p:spPr>
        <p:txBody>
          <a:bodyPr wrap="square">
            <a:spAutoFit/>
          </a:bodyPr>
          <a:lstStyle/>
          <a:p>
            <a:pPr algn="just"/>
            <a:r>
              <a:rPr lang="es-ES" sz="1600" b="1" dirty="0" smtClean="0"/>
              <a:t>GOBIERNO PENTAVIRO (CINCO MIEMBROS) </a:t>
            </a:r>
          </a:p>
          <a:p>
            <a:pPr algn="just"/>
            <a:r>
              <a:rPr lang="es-ES" sz="1600" b="1" dirty="0" smtClean="0"/>
              <a:t>PRIMERA JUNTA DE GOBIERNO </a:t>
            </a:r>
          </a:p>
          <a:p>
            <a:pPr algn="just"/>
            <a:endParaRPr lang="es-ES" sz="1600" dirty="0" smtClean="0"/>
          </a:p>
          <a:p>
            <a:pPr algn="just"/>
            <a:r>
              <a:rPr lang="es-ES" sz="1600" dirty="0" smtClean="0"/>
              <a:t>Administración.- Del 25 de julio de 1925 al 9 de octubre de 1929. </a:t>
            </a:r>
          </a:p>
          <a:p>
            <a:pPr algn="just"/>
            <a:r>
              <a:rPr lang="es-ES" sz="1600" dirty="0" smtClean="0"/>
              <a:t>Datos.- Dispuesto el Gobierno </a:t>
            </a:r>
            <a:r>
              <a:rPr lang="es-ES" sz="1600" dirty="0" err="1" smtClean="0"/>
              <a:t>Cordovista</a:t>
            </a:r>
            <a:r>
              <a:rPr lang="es-ES" sz="1600" dirty="0" smtClean="0"/>
              <a:t>, los militares formaron la primera Junta de Gobierno Provisional, con cinco ciudadanos. Luis Napoleón </a:t>
            </a:r>
            <a:r>
              <a:rPr lang="es-ES" sz="1600" dirty="0" err="1" smtClean="0"/>
              <a:t>Dillon</a:t>
            </a:r>
            <a:r>
              <a:rPr lang="es-ES" sz="1600" dirty="0" smtClean="0"/>
              <a:t>, economista e inspirador filosófico del movimiento. José Rafael Bustamante, político liberal y escritor. Modesto </a:t>
            </a:r>
            <a:r>
              <a:rPr lang="es-ES" sz="1600" dirty="0" err="1" smtClean="0"/>
              <a:t>Arízaga</a:t>
            </a:r>
            <a:r>
              <a:rPr lang="es-ES" sz="1600" dirty="0" smtClean="0"/>
              <a:t> Luque, periodista. Modesto Larrea Jijón, socialista y de tinte patriota. General Francisco Gómez de la Torre, único militar participante en esta revolución. </a:t>
            </a:r>
          </a:p>
          <a:p>
            <a:pPr algn="just"/>
            <a:r>
              <a:rPr lang="es-ES" sz="1600" dirty="0" smtClean="0"/>
              <a:t>Cada vocal debía ejercer por una semana la Presidencia de la Junta de Gobierno, y fue el primero en ejercer el Ministerio de Relaciones Exteriores Modesto Larrea Jijón. </a:t>
            </a:r>
          </a:p>
          <a:p>
            <a:pPr algn="just"/>
            <a:r>
              <a:rPr lang="es-ES" sz="1600" dirty="0" smtClean="0"/>
              <a:t>El golpe del 9 de julio de 1929 produjo verdaderos vértigos de entusiasmo y esperanza; pero esta Junta duró apenas seis meses en el mando. </a:t>
            </a:r>
          </a:p>
          <a:p>
            <a:pPr algn="just"/>
            <a:endParaRPr lang="es-ES" sz="1600" dirty="0" smtClean="0"/>
          </a:p>
          <a:p>
            <a:pPr algn="just"/>
            <a:r>
              <a:rPr lang="es-ES" sz="1600" b="1" dirty="0" smtClean="0"/>
              <a:t>Aspecto positivo </a:t>
            </a:r>
          </a:p>
          <a:p>
            <a:pPr algn="just"/>
            <a:r>
              <a:rPr lang="es-ES" sz="1600" dirty="0" smtClean="0"/>
              <a:t>En este gobierno sus gobernantes tenían amplios conocimientos en economía, político liberal, literatura, periodismo, socialismo y un único militar participante en esta revolución.</a:t>
            </a:r>
          </a:p>
          <a:p>
            <a:pPr algn="just"/>
            <a:endParaRPr lang="es-ES" sz="1600" dirty="0" smtClean="0"/>
          </a:p>
          <a:p>
            <a:pPr algn="just"/>
            <a:r>
              <a:rPr lang="es-ES" sz="1600" b="1" dirty="0" smtClean="0"/>
              <a:t>Aspecto </a:t>
            </a:r>
            <a:r>
              <a:rPr lang="es-ES" sz="1600" b="1" dirty="0"/>
              <a:t>negativo </a:t>
            </a:r>
          </a:p>
          <a:p>
            <a:pPr algn="just"/>
            <a:r>
              <a:rPr lang="es-ES" sz="1600" dirty="0"/>
              <a:t>Cada vocal debía ejercer por una semana la Presidencia de la Junta de </a:t>
            </a:r>
          </a:p>
          <a:p>
            <a:pPr algn="just"/>
            <a:r>
              <a:rPr lang="es-ES" sz="1600" dirty="0"/>
              <a:t>Gobierno. </a:t>
            </a:r>
          </a:p>
          <a:p>
            <a:pPr algn="just"/>
            <a:endParaRPr lang="es-ES" sz="16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1" y="435595"/>
            <a:ext cx="6292625" cy="7478970"/>
          </a:xfrm>
          <a:prstGeom prst="rect">
            <a:avLst/>
          </a:prstGeom>
        </p:spPr>
        <p:txBody>
          <a:bodyPr wrap="square">
            <a:spAutoFit/>
          </a:bodyPr>
          <a:lstStyle/>
          <a:p>
            <a:pPr algn="just"/>
            <a:r>
              <a:rPr lang="es-ES" sz="1600" b="1" dirty="0" smtClean="0"/>
              <a:t>GOBIERNO HEPTAVIRO (DE SIETE MIEMBROS) </a:t>
            </a:r>
          </a:p>
          <a:p>
            <a:pPr algn="just"/>
            <a:r>
              <a:rPr lang="es-ES" sz="1600" b="1" dirty="0" smtClean="0"/>
              <a:t>SEGUNDA JUNTA DE GOBIERNO </a:t>
            </a:r>
          </a:p>
          <a:p>
            <a:pPr algn="just"/>
            <a:r>
              <a:rPr lang="es-ES" sz="1600" dirty="0" smtClean="0"/>
              <a:t>Minada la situación política causada por innumerables errores y equivocaciones del anterior </a:t>
            </a:r>
            <a:r>
              <a:rPr lang="es-ES" sz="1600" dirty="0" err="1" smtClean="0"/>
              <a:t>pentaviarato</a:t>
            </a:r>
            <a:r>
              <a:rPr lang="es-ES" sz="1600" dirty="0" smtClean="0"/>
              <a:t>, sigue el desbalance de sus miembros, hasta que se conformó una nueva Junta de Gobierno: </a:t>
            </a:r>
          </a:p>
          <a:p>
            <a:pPr algn="just"/>
            <a:r>
              <a:rPr lang="es-ES" sz="1600" dirty="0" smtClean="0"/>
              <a:t>Dr. Isidro Ayora, médico, Ministro de Previsión.</a:t>
            </a:r>
          </a:p>
          <a:p>
            <a:pPr algn="just"/>
            <a:r>
              <a:rPr lang="es-ES" sz="1600" dirty="0" smtClean="0"/>
              <a:t>Dr. Homero Viteri </a:t>
            </a:r>
            <a:r>
              <a:rPr lang="es-ES" sz="1600" dirty="0" err="1" smtClean="0"/>
              <a:t>Lafronte</a:t>
            </a:r>
            <a:r>
              <a:rPr lang="es-ES" sz="1600" dirty="0" smtClean="0"/>
              <a:t>, </a:t>
            </a:r>
            <a:r>
              <a:rPr lang="es-ES" sz="1600" dirty="0" err="1" smtClean="0"/>
              <a:t>jurisconsul</a:t>
            </a:r>
            <a:r>
              <a:rPr lang="es-ES" sz="1600" dirty="0" smtClean="0"/>
              <a:t>, Ministro de Instrucción Pública.</a:t>
            </a:r>
          </a:p>
          <a:p>
            <a:pPr algn="just"/>
            <a:r>
              <a:rPr lang="es-ES" sz="1600" dirty="0" smtClean="0"/>
              <a:t>Dr. Humberto Albornoz, profesor y banquero, Ministro de Gobierno.</a:t>
            </a:r>
          </a:p>
          <a:p>
            <a:pPr algn="just"/>
            <a:r>
              <a:rPr lang="es-ES" sz="1600" dirty="0" smtClean="0"/>
              <a:t>Ing. Alberto Hidalgo </a:t>
            </a:r>
            <a:r>
              <a:rPr lang="es-ES" sz="1600" dirty="0" err="1" smtClean="0"/>
              <a:t>Nevárez</a:t>
            </a:r>
            <a:r>
              <a:rPr lang="es-ES" sz="1600" dirty="0" smtClean="0"/>
              <a:t>.</a:t>
            </a:r>
          </a:p>
          <a:p>
            <a:pPr algn="just"/>
            <a:r>
              <a:rPr lang="es-ES" sz="1600" dirty="0" smtClean="0"/>
              <a:t>Ing. José Antonio Gómez </a:t>
            </a:r>
            <a:r>
              <a:rPr lang="es-ES" sz="1600" dirty="0" err="1" smtClean="0"/>
              <a:t>Gault</a:t>
            </a:r>
            <a:endParaRPr lang="es-ES" sz="1600" dirty="0" smtClean="0"/>
          </a:p>
          <a:p>
            <a:pPr algn="just"/>
            <a:r>
              <a:rPr lang="es-ES" sz="1600" dirty="0" smtClean="0"/>
              <a:t>Dr. Pedro Pablo </a:t>
            </a:r>
            <a:r>
              <a:rPr lang="es-ES" sz="1600" dirty="0" err="1" smtClean="0"/>
              <a:t>Eguez</a:t>
            </a:r>
            <a:r>
              <a:rPr lang="es-ES" sz="1600" dirty="0" smtClean="0"/>
              <a:t> Baquerizo.</a:t>
            </a:r>
          </a:p>
          <a:p>
            <a:pPr algn="just"/>
            <a:endParaRPr lang="es-ES" sz="1600" dirty="0" smtClean="0"/>
          </a:p>
          <a:p>
            <a:pPr algn="just"/>
            <a:r>
              <a:rPr lang="es-ES" sz="1600" dirty="0" smtClean="0"/>
              <a:t>Posesionada la nueva Junta de Gobierno se dio la amnistía política, aunque no es su totalidad. </a:t>
            </a:r>
          </a:p>
          <a:p>
            <a:pPr algn="just"/>
            <a:r>
              <a:rPr lang="es-ES" sz="1600" dirty="0" smtClean="0"/>
              <a:t>No pasó un mes de gobierno cuando se sublevó el Batallón Marañón acampado en Ambato, el cual se desbandó cuando se acercaban las tropas de la Capital. Se atribuyó la intentona a uno de los julianos y salió desterrado el comandante II defensor Mendoza Vera. Pronto se vio la imposibilidad de un funcionamiento normal de este gobierno pluralista, por eso, se entregó el mando en su totalidad al Dr. Isidro Ayora, para que gobierne el Ecuador, en calidad de Presidente Provisional, aunque resultaba un verdadero dictador. Esta dictadura la ejecutó desde el 3 de abril de 1926 hasta el 9 de octubre de 1929, en que la Asamblea Constituyente, le designó Presidente Interino</a:t>
            </a:r>
            <a:endParaRPr lang="es-ES" sz="16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58306" y="611560"/>
            <a:ext cx="6095030" cy="3539430"/>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Posesionada la nueva Junta de Gobierno se dio la amnistía política, aunque no es su totalidad. </a:t>
            </a:r>
          </a:p>
          <a:p>
            <a:pPr algn="just"/>
            <a:endParaRPr lang="es-ES" sz="1600" dirty="0"/>
          </a:p>
          <a:p>
            <a:pPr algn="just"/>
            <a:endParaRPr lang="es-ES" sz="1600" dirty="0" smtClean="0"/>
          </a:p>
          <a:p>
            <a:pPr algn="just"/>
            <a:endParaRPr lang="es-ES" sz="1600" b="1" dirty="0" smtClean="0"/>
          </a:p>
          <a:p>
            <a:pPr algn="just"/>
            <a:r>
              <a:rPr lang="es-ES" sz="1600" b="1" dirty="0" smtClean="0"/>
              <a:t>Aspecto negativo </a:t>
            </a:r>
          </a:p>
          <a:p>
            <a:pPr algn="just"/>
            <a:endParaRPr lang="es-ES" sz="1600" dirty="0" smtClean="0"/>
          </a:p>
          <a:p>
            <a:pPr algn="just"/>
            <a:r>
              <a:rPr lang="es-ES" sz="1600" dirty="0" smtClean="0"/>
              <a:t>Se atribuyó la intentona a uno de los julianos y salió desterrado el comandante II defensor Mendoza Vera. </a:t>
            </a:r>
          </a:p>
          <a:p>
            <a:pPr algn="just"/>
            <a:endParaRPr lang="es-ES" sz="1600" dirty="0" smtClean="0"/>
          </a:p>
          <a:p>
            <a:pPr algn="just"/>
            <a:r>
              <a:rPr lang="es-ES" sz="1600" dirty="0" smtClean="0"/>
              <a:t>Pronto se vio la imposibilidad de un funcionamiento normal de este gobierno pluralista </a:t>
            </a:r>
            <a:endParaRPr lang="es-ES" sz="1600"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33" y="1333478"/>
            <a:ext cx="6274195" cy="7232749"/>
          </a:xfrm>
          <a:prstGeom prst="rect">
            <a:avLst/>
          </a:prstGeom>
        </p:spPr>
        <p:txBody>
          <a:bodyPr wrap="square">
            <a:spAutoFit/>
          </a:bodyPr>
          <a:lstStyle/>
          <a:p>
            <a:pPr algn="just"/>
            <a:r>
              <a:rPr lang="es-ES" sz="1600" b="1" dirty="0" smtClean="0"/>
              <a:t>Administración</a:t>
            </a:r>
            <a:r>
              <a:rPr lang="es-ES" sz="1600" dirty="0" smtClean="0"/>
              <a:t>.- Presidente Constitucional: del 9 de octubre </a:t>
            </a:r>
          </a:p>
          <a:p>
            <a:pPr algn="just"/>
            <a:r>
              <a:rPr lang="es-ES" sz="1600" dirty="0" smtClean="0"/>
              <a:t>de 1929 al 23 de agosto de 1931. </a:t>
            </a:r>
          </a:p>
          <a:p>
            <a:pPr algn="just"/>
            <a:endParaRPr lang="es-ES" sz="1600" dirty="0" smtClean="0"/>
          </a:p>
          <a:p>
            <a:pPr algn="just"/>
            <a:r>
              <a:rPr lang="es-ES" sz="1600" b="1" dirty="0" smtClean="0"/>
              <a:t>Biografía</a:t>
            </a:r>
            <a:r>
              <a:rPr lang="es-ES" sz="1600" dirty="0" smtClean="0"/>
              <a:t>.- Nació en Loja, el 31 de agosto de 1879, murió en </a:t>
            </a:r>
          </a:p>
          <a:p>
            <a:pPr algn="just"/>
            <a:r>
              <a:rPr lang="es-ES" sz="1600" dirty="0" smtClean="0"/>
              <a:t>Los Ángeles EE.UU. el 22 de marzo de 1978. </a:t>
            </a:r>
          </a:p>
          <a:p>
            <a:pPr algn="just"/>
            <a:endParaRPr lang="es-ES" sz="1600" dirty="0" smtClean="0"/>
          </a:p>
          <a:p>
            <a:pPr algn="just"/>
            <a:r>
              <a:rPr lang="es-ES" sz="1600" b="1" dirty="0" smtClean="0"/>
              <a:t>Obras</a:t>
            </a:r>
            <a:r>
              <a:rPr lang="es-ES" sz="1600" dirty="0" smtClean="0"/>
              <a:t>.- La educación marchó por el camino del progreso. En </a:t>
            </a:r>
          </a:p>
          <a:p>
            <a:pPr algn="just"/>
            <a:r>
              <a:rPr lang="es-ES" sz="1600" dirty="0" smtClean="0"/>
              <a:t>Cuenca fundó el Normal Manuel J. Calle: Cantidad de textos se publican para la enseñanza primaria y secundaria. Se funda el Conservatorio de Música en Guayaquil.</a:t>
            </a:r>
          </a:p>
          <a:p>
            <a:pPr algn="just"/>
            <a:endParaRPr lang="es-ES" sz="1600" dirty="0" smtClean="0"/>
          </a:p>
          <a:p>
            <a:pPr algn="just"/>
            <a:r>
              <a:rPr lang="es-ES" sz="1600" b="1" dirty="0"/>
              <a:t>Dictadura</a:t>
            </a:r>
            <a:r>
              <a:rPr lang="es-ES" sz="1600" dirty="0"/>
              <a:t> </a:t>
            </a:r>
          </a:p>
          <a:p>
            <a:pPr algn="just"/>
            <a:r>
              <a:rPr lang="es-ES" sz="1600" dirty="0"/>
              <a:t>PERIODO: Del 3 de abril de 1926 al 9 de octubre de 1929. </a:t>
            </a:r>
          </a:p>
          <a:p>
            <a:pPr algn="just"/>
            <a:r>
              <a:rPr lang="es-ES" sz="1600" dirty="0"/>
              <a:t>BANCO CENTRAL.- Cebe destacar que como una de sus buenas obras de este período del Dr. Ayora, contrató los servicios de la Misión </a:t>
            </a:r>
            <a:r>
              <a:rPr lang="es-ES" sz="1600" dirty="0" err="1"/>
              <a:t>Kemmerer</a:t>
            </a:r>
            <a:r>
              <a:rPr lang="es-ES" sz="1600" dirty="0"/>
              <a:t> presidida por el técnico financiero </a:t>
            </a:r>
            <a:r>
              <a:rPr lang="es-ES" sz="1600" dirty="0" err="1"/>
              <a:t>corteamericano</a:t>
            </a:r>
            <a:r>
              <a:rPr lang="es-ES" sz="1600" dirty="0"/>
              <a:t> Edwin Walter </a:t>
            </a:r>
            <a:r>
              <a:rPr lang="es-ES" sz="1600" dirty="0" err="1"/>
              <a:t>Kemmer</a:t>
            </a:r>
            <a:r>
              <a:rPr lang="es-ES" sz="1600" dirty="0"/>
              <a:t>, llegando a nuestro país en 1925 y actuando hasta los primeros meses de 1927. </a:t>
            </a:r>
          </a:p>
          <a:p>
            <a:pPr algn="just"/>
            <a:r>
              <a:rPr lang="es-ES" sz="1600" dirty="0"/>
              <a:t>OBRAS DE AYORA EN ESTE PERIODO.- Creación del Banco Central del Ecuador, Banco Hipotecario (hoy de Fomento), Caja de Pensiones y Jubilaciones (hoy Instituto Ecuatoriano de Seguridad Social), Servicio Geográfico Militar, Produciría General de la Nación, Contraloría General del Tesoro, de Ingresos, de Aduanas, de Suministros, Comisión Permanente del Presupuesto y Superintendencia de Bancos. Creación del Ministerio de Previsión Social y Trabajo. Ley de Asistencia Pública y Sanidad, inauguró el Tren hasta Cayambe en </a:t>
            </a:r>
            <a:r>
              <a:rPr lang="es-ES" sz="1600" dirty="0" smtClean="0"/>
              <a:t>1928.</a:t>
            </a:r>
            <a:endParaRPr lang="es-ES" sz="1600" dirty="0"/>
          </a:p>
          <a:p>
            <a:pPr algn="just"/>
            <a:endParaRPr lang="es-ES" sz="1600" dirty="0" smtClean="0"/>
          </a:p>
          <a:p>
            <a:pPr algn="just"/>
            <a:endParaRPr lang="es-ES" sz="1600" dirty="0"/>
          </a:p>
        </p:txBody>
      </p:sp>
      <p:pic>
        <p:nvPicPr>
          <p:cNvPr id="74754" name="Picture 2"/>
          <p:cNvPicPr>
            <a:picLocks noChangeAspect="1" noChangeArrowheads="1"/>
          </p:cNvPicPr>
          <p:nvPr/>
        </p:nvPicPr>
        <p:blipFill>
          <a:blip r:embed="rId2"/>
          <a:srcRect/>
          <a:stretch>
            <a:fillRect/>
          </a:stretch>
        </p:blipFill>
        <p:spPr bwMode="auto">
          <a:xfrm>
            <a:off x="260648" y="190471"/>
            <a:ext cx="936104" cy="1143007"/>
          </a:xfrm>
          <a:prstGeom prst="rect">
            <a:avLst/>
          </a:prstGeom>
          <a:noFill/>
          <a:ln w="9525">
            <a:noFill/>
            <a:miter lim="800000"/>
            <a:headEnd/>
            <a:tailEnd/>
          </a:ln>
          <a:effectLst/>
        </p:spPr>
      </p:pic>
      <p:sp>
        <p:nvSpPr>
          <p:cNvPr id="4" name="3 Rectángulo"/>
          <p:cNvSpPr/>
          <p:nvPr/>
        </p:nvSpPr>
        <p:spPr>
          <a:xfrm>
            <a:off x="1393017" y="380971"/>
            <a:ext cx="3429000" cy="646331"/>
          </a:xfrm>
          <a:prstGeom prst="rect">
            <a:avLst/>
          </a:prstGeom>
        </p:spPr>
        <p:txBody>
          <a:bodyPr>
            <a:spAutoFit/>
          </a:bodyPr>
          <a:lstStyle/>
          <a:p>
            <a:r>
              <a:rPr lang="es-ES" dirty="0" smtClean="0"/>
              <a:t>PRESIDENCIA DR. ISIDRO AYORA CUEVA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817128"/>
            <a:ext cx="6215106" cy="4278094"/>
          </a:xfrm>
          <a:prstGeom prst="rect">
            <a:avLst/>
          </a:prstGeom>
        </p:spPr>
        <p:txBody>
          <a:bodyPr wrap="square">
            <a:spAutoFit/>
          </a:bodyPr>
          <a:lstStyle/>
          <a:p>
            <a:pPr algn="just"/>
            <a:r>
              <a:rPr lang="es-ES" sz="1600" b="1" dirty="0" smtClean="0"/>
              <a:t>Aspecto positivo </a:t>
            </a:r>
          </a:p>
          <a:p>
            <a:pPr algn="just"/>
            <a:endParaRPr lang="es-ES" sz="1600" dirty="0" smtClean="0"/>
          </a:p>
          <a:p>
            <a:pPr algn="just"/>
            <a:r>
              <a:rPr lang="es-ES" sz="1600" dirty="0" smtClean="0"/>
              <a:t>Reorganizó la economía de su país, organizó la banca y estableció la procuraduría General. </a:t>
            </a:r>
          </a:p>
          <a:p>
            <a:pPr algn="just"/>
            <a:endParaRPr lang="es-ES" sz="1600" dirty="0" smtClean="0"/>
          </a:p>
          <a:p>
            <a:pPr algn="just"/>
            <a:r>
              <a:rPr lang="es-ES" sz="1600" dirty="0" smtClean="0"/>
              <a:t>Creo entidades, como: la Superintendencia de Bancos, </a:t>
            </a:r>
            <a:r>
              <a:rPr lang="es-ES" sz="1600" dirty="0" err="1" smtClean="0"/>
              <a:t>Procuradoría</a:t>
            </a:r>
            <a:r>
              <a:rPr lang="es-ES" sz="1600" dirty="0" smtClean="0"/>
              <a:t> General de la Nación, Banco Central, Banco Hipotecario, Caja de Pensiones, Servicio Geográfico Militar, Conservatorio de Música, Dirección General de Aduanas, entre otras. </a:t>
            </a:r>
          </a:p>
          <a:p>
            <a:pPr algn="just"/>
            <a:endParaRPr lang="es-ES" sz="1600" dirty="0"/>
          </a:p>
          <a:p>
            <a:pPr algn="just"/>
            <a:endParaRPr lang="es-ES" sz="1600" dirty="0" smtClean="0"/>
          </a:p>
          <a:p>
            <a:pPr algn="just"/>
            <a:r>
              <a:rPr lang="es-ES" sz="1600" b="1" dirty="0" smtClean="0"/>
              <a:t>Aspecto negativo </a:t>
            </a:r>
          </a:p>
          <a:p>
            <a:pPr algn="just"/>
            <a:endParaRPr lang="es-ES" sz="1600" dirty="0" smtClean="0"/>
          </a:p>
          <a:p>
            <a:pPr algn="just"/>
            <a:r>
              <a:rPr lang="es-ES" sz="1600" dirty="0" smtClean="0"/>
              <a:t>Hay una agitación laboral, encabezada por los nuevos partidos socialistas y comunistas fundados en 1926; huelgas estudiantiles, y protestas.</a:t>
            </a:r>
            <a:endParaRPr lang="es-ES" sz="1600"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2" y="1809731"/>
            <a:ext cx="6292624" cy="6494085"/>
          </a:xfrm>
          <a:prstGeom prst="rect">
            <a:avLst/>
          </a:prstGeom>
        </p:spPr>
        <p:txBody>
          <a:bodyPr wrap="square">
            <a:spAutoFit/>
          </a:bodyPr>
          <a:lstStyle/>
          <a:p>
            <a:pPr algn="just"/>
            <a:r>
              <a:rPr lang="es-ES" sz="1600" b="1" dirty="0" smtClean="0"/>
              <a:t>Datos</a:t>
            </a:r>
            <a:r>
              <a:rPr lang="es-ES" sz="1600" dirty="0" smtClean="0"/>
              <a:t>.- Luis Larrea Alba, escritor, militar con ideas modernas de reforma </a:t>
            </a:r>
          </a:p>
          <a:p>
            <a:pPr algn="just"/>
            <a:r>
              <a:rPr lang="es-ES" sz="1600" dirty="0" smtClean="0"/>
              <a:t>social, pretendía agrupar a una fuerza con el nombre de "Vanguardia Revolucionaria". Su gabinete estuvo integrado por elementos socialistas y liberales de conocida prestancia. Para muchos el encargado del Poder, carecía de dotes para mandar en tan alto cargo. No faltaban los aprovechadores que sacaban tajada de esta situación, cometió el grave error de proclamarse dictador o se hizo llamar Jefe Supremo por uno de los Batallones acantonados en Quito, el golpe no fue logrado por </a:t>
            </a:r>
          </a:p>
          <a:p>
            <a:pPr algn="just"/>
            <a:r>
              <a:rPr lang="es-ES" sz="1600" dirty="0" smtClean="0"/>
              <a:t>que los demás cuerpos de tropas se opusieron a la maniobra, y el coronel Luis Larrea Alba cayó cubierto de desprestigio. No bastante se puede decir de él que estuvo animado de ideas progresistas, aunque un tanto librescas. </a:t>
            </a:r>
          </a:p>
          <a:p>
            <a:pPr algn="just"/>
            <a:endParaRPr lang="es-ES" sz="1600" dirty="0" smtClean="0"/>
          </a:p>
          <a:p>
            <a:pPr algn="just"/>
            <a:r>
              <a:rPr lang="es-ES" sz="1600" b="1" dirty="0" smtClean="0"/>
              <a:t>Aspecto positivo </a:t>
            </a:r>
          </a:p>
          <a:p>
            <a:pPr algn="just"/>
            <a:r>
              <a:rPr lang="es-ES" sz="1600" dirty="0" smtClean="0"/>
              <a:t>Presidente con ideas modernas de reforma social, pretendía agrupar a una fuerza con el nombre de "Vanguardia Revolucionaria«.</a:t>
            </a:r>
          </a:p>
          <a:p>
            <a:pPr algn="just"/>
            <a:endParaRPr lang="es-ES" sz="1600" dirty="0" smtClean="0"/>
          </a:p>
          <a:p>
            <a:pPr algn="just"/>
            <a:r>
              <a:rPr lang="es-ES" sz="1600" b="1" dirty="0"/>
              <a:t>Aspecto negativo </a:t>
            </a:r>
          </a:p>
          <a:p>
            <a:pPr algn="just"/>
            <a:r>
              <a:rPr lang="es-ES" sz="1600" dirty="0"/>
              <a:t>Carecía de dotes para mandar en tan alto cargo. </a:t>
            </a:r>
          </a:p>
          <a:p>
            <a:pPr algn="just"/>
            <a:r>
              <a:rPr lang="es-ES" sz="1600" dirty="0"/>
              <a:t>No faltaban los aprovechadores que sacaban tajada de esta situación, </a:t>
            </a:r>
            <a:r>
              <a:rPr lang="es-ES" sz="1600" dirty="0" smtClean="0"/>
              <a:t>cometió </a:t>
            </a:r>
            <a:r>
              <a:rPr lang="es-ES" sz="1600" dirty="0"/>
              <a:t>el grave error de proclamarse dictador </a:t>
            </a:r>
          </a:p>
          <a:p>
            <a:pPr algn="just"/>
            <a:endParaRPr lang="es-ES" sz="1600" dirty="0"/>
          </a:p>
        </p:txBody>
      </p:sp>
      <p:sp>
        <p:nvSpPr>
          <p:cNvPr id="3" name="2 Rectángulo"/>
          <p:cNvSpPr/>
          <p:nvPr/>
        </p:nvSpPr>
        <p:spPr>
          <a:xfrm>
            <a:off x="1988840" y="663854"/>
            <a:ext cx="4160113" cy="369332"/>
          </a:xfrm>
          <a:prstGeom prst="rect">
            <a:avLst/>
          </a:prstGeom>
        </p:spPr>
        <p:txBody>
          <a:bodyPr wrap="none">
            <a:spAutoFit/>
          </a:bodyPr>
          <a:lstStyle/>
          <a:p>
            <a:r>
              <a:rPr lang="es-ES" dirty="0" smtClean="0"/>
              <a:t>CORONEL LUIS A. LARREA ALBA </a:t>
            </a:r>
          </a:p>
        </p:txBody>
      </p:sp>
      <p:pic>
        <p:nvPicPr>
          <p:cNvPr id="75778" name="Picture 2"/>
          <p:cNvPicPr>
            <a:picLocks noChangeAspect="1" noChangeArrowheads="1"/>
          </p:cNvPicPr>
          <p:nvPr/>
        </p:nvPicPr>
        <p:blipFill>
          <a:blip r:embed="rId2"/>
          <a:srcRect/>
          <a:stretch>
            <a:fillRect/>
          </a:stretch>
        </p:blipFill>
        <p:spPr bwMode="auto">
          <a:xfrm>
            <a:off x="321446" y="285721"/>
            <a:ext cx="1379361" cy="1524009"/>
          </a:xfrm>
          <a:prstGeom prst="rect">
            <a:avLst/>
          </a:prstGeom>
          <a:noFill/>
          <a:ln w="9525">
            <a:noFill/>
            <a:miter lim="800000"/>
            <a:headEnd/>
            <a:tailEnd/>
          </a:ln>
          <a:effec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3" y="1859498"/>
            <a:ext cx="6292624" cy="5509200"/>
          </a:xfrm>
          <a:prstGeom prst="rect">
            <a:avLst/>
          </a:prstGeom>
        </p:spPr>
        <p:txBody>
          <a:bodyPr wrap="square">
            <a:spAutoFit/>
          </a:bodyPr>
          <a:lstStyle/>
          <a:p>
            <a:pPr algn="just"/>
            <a:r>
              <a:rPr lang="es-ES" sz="1600" dirty="0" smtClean="0"/>
              <a:t>Una vez que le fallo el golpe al coronel Luis Alba, enseguida se encargó del mando supremo el presidente del Senado, que lo era también del Congreso Dr. Alfredo </a:t>
            </a:r>
            <a:r>
              <a:rPr lang="es-ES" sz="1600" dirty="0" err="1" smtClean="0"/>
              <a:t>Baquerizo</a:t>
            </a:r>
            <a:r>
              <a:rPr lang="es-ES" sz="1600" dirty="0" smtClean="0"/>
              <a:t> Moreno, quien al asumir la primera magistratura prometió que garantizaría la libertad electoral, y que en su interinidad se vería la resurrección del voto libre y del electorado nacional, ya que, limitado al viejo ejército o un solo partido, su número era pequeño en relación con </a:t>
            </a:r>
          </a:p>
          <a:p>
            <a:pPr algn="just"/>
            <a:r>
              <a:rPr lang="es-ES" sz="1600" dirty="0" smtClean="0"/>
              <a:t>la cifra de los electores potenciales. </a:t>
            </a:r>
          </a:p>
          <a:p>
            <a:pPr algn="just"/>
            <a:endParaRPr lang="es-ES" sz="1600" dirty="0" smtClean="0"/>
          </a:p>
          <a:p>
            <a:pPr algn="just"/>
            <a:r>
              <a:rPr lang="es-ES" sz="1600" dirty="0" smtClean="0"/>
              <a:t>ELECCIONES, TRIUNFO Y DESCALIFICACIÓN DE NEPTALI BONIFÁZ ASCAZUBI.</a:t>
            </a:r>
          </a:p>
          <a:p>
            <a:pPr algn="just"/>
            <a:r>
              <a:rPr lang="es-ES" sz="1600" dirty="0" smtClean="0"/>
              <a:t> </a:t>
            </a:r>
          </a:p>
          <a:p>
            <a:pPr algn="just"/>
            <a:r>
              <a:rPr lang="es-ES" sz="1600" dirty="0" smtClean="0"/>
              <a:t>El Dr. Alfredo </a:t>
            </a:r>
            <a:r>
              <a:rPr lang="es-ES" sz="1600" dirty="0" err="1" smtClean="0"/>
              <a:t>Baquerizo</a:t>
            </a:r>
            <a:r>
              <a:rPr lang="es-ES" sz="1600" dirty="0" smtClean="0"/>
              <a:t> Moreno convocó a elecciones presidenciales para octubre de 1931; en la lid se había presentado los siguientes candidatos: Don </a:t>
            </a:r>
            <a:r>
              <a:rPr lang="es-ES" sz="1600" dirty="0" err="1" smtClean="0"/>
              <a:t>Neptalí</a:t>
            </a:r>
            <a:r>
              <a:rPr lang="es-ES" sz="1600" dirty="0" smtClean="0"/>
              <a:t> </a:t>
            </a:r>
            <a:r>
              <a:rPr lang="es-ES" sz="1600" dirty="0" err="1" smtClean="0"/>
              <a:t>Bonifaz</a:t>
            </a:r>
            <a:r>
              <a:rPr lang="es-ES" sz="1600" dirty="0" smtClean="0"/>
              <a:t> </a:t>
            </a:r>
            <a:r>
              <a:rPr lang="es-ES" sz="1600" dirty="0" err="1" smtClean="0"/>
              <a:t>Ascázubi</a:t>
            </a:r>
            <a:r>
              <a:rPr lang="es-ES" sz="1600" dirty="0" smtClean="0"/>
              <a:t>, por las derechas, Don Modesto Larrea, por un sector del liberalismo y de las izquierdas; y, el comandante Ildefonso Mendoza por ciudadanos de distintas tendencias políticas. En estas elecciones triunfó </a:t>
            </a:r>
            <a:r>
              <a:rPr lang="es-ES" sz="1600" dirty="0" err="1" smtClean="0"/>
              <a:t>Neptalí</a:t>
            </a:r>
            <a:r>
              <a:rPr lang="es-ES" sz="1600" dirty="0" smtClean="0"/>
              <a:t> </a:t>
            </a:r>
            <a:r>
              <a:rPr lang="es-ES" sz="1600" dirty="0" err="1" smtClean="0"/>
              <a:t>Bonifaz</a:t>
            </a:r>
            <a:r>
              <a:rPr lang="es-ES" sz="1600" dirty="0" smtClean="0"/>
              <a:t> </a:t>
            </a:r>
            <a:r>
              <a:rPr lang="es-ES" sz="1600" dirty="0" err="1" smtClean="0"/>
              <a:t>Ascázubi</a:t>
            </a:r>
            <a:r>
              <a:rPr lang="es-ES" sz="1600" dirty="0" smtClean="0"/>
              <a:t> con 34.000 votos, segundo puesto Modesto Larrea Jijón con 18.000 votos y tercer puesto Mendoza con 14.000 votos</a:t>
            </a:r>
            <a:endParaRPr lang="es-ES" sz="1600" dirty="0"/>
          </a:p>
        </p:txBody>
      </p:sp>
      <p:sp>
        <p:nvSpPr>
          <p:cNvPr id="4" name="3 Rectángulo"/>
          <p:cNvSpPr/>
          <p:nvPr/>
        </p:nvSpPr>
        <p:spPr>
          <a:xfrm>
            <a:off x="1500174" y="190470"/>
            <a:ext cx="3429000" cy="923330"/>
          </a:xfrm>
          <a:prstGeom prst="rect">
            <a:avLst/>
          </a:prstGeom>
        </p:spPr>
        <p:txBody>
          <a:bodyPr>
            <a:spAutoFit/>
          </a:bodyPr>
          <a:lstStyle/>
          <a:p>
            <a:r>
              <a:rPr lang="es-ES" dirty="0" smtClean="0"/>
              <a:t>INTERINAZGO DEL DR. ALFREDO BAQUERIZO MORENO </a:t>
            </a:r>
          </a:p>
        </p:txBody>
      </p:sp>
      <p:pic>
        <p:nvPicPr>
          <p:cNvPr id="76802" name="Picture 2"/>
          <p:cNvPicPr>
            <a:picLocks noChangeAspect="1" noChangeArrowheads="1"/>
          </p:cNvPicPr>
          <p:nvPr/>
        </p:nvPicPr>
        <p:blipFill>
          <a:blip r:embed="rId2"/>
          <a:srcRect t="50000" r="18220"/>
          <a:stretch>
            <a:fillRect/>
          </a:stretch>
        </p:blipFill>
        <p:spPr bwMode="auto">
          <a:xfrm>
            <a:off x="188640" y="195798"/>
            <a:ext cx="1180056" cy="1663700"/>
          </a:xfrm>
          <a:prstGeom prst="rect">
            <a:avLst/>
          </a:prstGeom>
          <a:noFill/>
          <a:ln w="9525">
            <a:noFill/>
            <a:miter lim="800000"/>
            <a:headEnd/>
            <a:tailEnd/>
          </a:ln>
          <a:effectLst/>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9" y="380971"/>
            <a:ext cx="6041452" cy="6001643"/>
          </a:xfrm>
          <a:prstGeom prst="rect">
            <a:avLst/>
          </a:prstGeom>
        </p:spPr>
        <p:txBody>
          <a:bodyPr wrap="square">
            <a:spAutoFit/>
          </a:bodyPr>
          <a:lstStyle/>
          <a:p>
            <a:pPr algn="just"/>
            <a:r>
              <a:rPr lang="es-ES" sz="1600" dirty="0" smtClean="0"/>
              <a:t>GUERRA DE LOS CUATRO DÍAS </a:t>
            </a:r>
          </a:p>
          <a:p>
            <a:pPr algn="just"/>
            <a:r>
              <a:rPr lang="es-ES" sz="1600" dirty="0" smtClean="0"/>
              <a:t>Así se conoce esta guerra por la duración de cuatro días. Una vez que fue descalificado </a:t>
            </a:r>
            <a:r>
              <a:rPr lang="es-ES" sz="1600" dirty="0" err="1" smtClean="0"/>
              <a:t>Neptalí</a:t>
            </a:r>
            <a:r>
              <a:rPr lang="es-ES" sz="1600" dirty="0" smtClean="0"/>
              <a:t> </a:t>
            </a:r>
            <a:r>
              <a:rPr lang="es-ES" sz="1600" dirty="0" err="1" smtClean="0"/>
              <a:t>Bonifáz</a:t>
            </a:r>
            <a:r>
              <a:rPr lang="es-ES" sz="1600" dirty="0" smtClean="0"/>
              <a:t> </a:t>
            </a:r>
            <a:r>
              <a:rPr lang="es-ES" sz="1600" dirty="0" err="1" smtClean="0"/>
              <a:t>Ascázubi</a:t>
            </a:r>
            <a:r>
              <a:rPr lang="es-ES" sz="1600" dirty="0" smtClean="0"/>
              <a:t>, se enfrentaron los dos grupos antagónicos: el uno de los "constitucionales" hechores de la descalificación; y el toro el defensor "tropas del Gobierno de Quito", el primero comandado por el general Ángel Isaac </a:t>
            </a:r>
            <a:r>
              <a:rPr lang="es-ES" sz="1600" dirty="0" err="1" smtClean="0"/>
              <a:t>Chiriboga</a:t>
            </a:r>
            <a:r>
              <a:rPr lang="es-ES" sz="1600" dirty="0" smtClean="0"/>
              <a:t>, y el segundo por el coronel Carlos Salazar. </a:t>
            </a:r>
          </a:p>
          <a:p>
            <a:pPr algn="just"/>
            <a:endParaRPr lang="es-ES" sz="1600" dirty="0" smtClean="0"/>
          </a:p>
          <a:p>
            <a:pPr algn="just"/>
            <a:r>
              <a:rPr lang="es-ES" sz="1600" dirty="0" smtClean="0"/>
              <a:t>Los combates se dan en la plaza de Santo Domingo, estos grupos entran en acción participando también civiles, 150 carchenses. Quito, sigue sin luz, ni tiendas, solo hay balas. Los que atacan por la avenida 24 de Mayo encuentran una terrible resistencia resolviendo entonces atacar casa por casa: la angustia en la ciudad aumenta, resulta duro abrirse paso: una ametralladora abre fuego desde la torre de la Iglesia de Santo Domingo; los cañones atruenan el ambiente, disparan desde cuatro puntos, Panecillo y </a:t>
            </a:r>
            <a:r>
              <a:rPr lang="es-ES" sz="1600" dirty="0" err="1" smtClean="0"/>
              <a:t>Alpahuasi</a:t>
            </a:r>
            <a:r>
              <a:rPr lang="es-ES" sz="1600" dirty="0" smtClean="0"/>
              <a:t>. Los defensores se retiran poco a poco, ceden al fin pero tras dura lucha, en el Arco de la Reina, luego se ubica en el mercado de la </a:t>
            </a:r>
            <a:r>
              <a:rPr lang="es-ES" sz="1600" dirty="0" err="1" smtClean="0"/>
              <a:t>Rocafuerte</a:t>
            </a:r>
            <a:r>
              <a:rPr lang="es-ES" sz="1600" dirty="0" smtClean="0"/>
              <a:t>. También en el norte de Quito, prosigue la lucha, igual en muchos barrios, numerosos compactados se han ubicado en la zona "para defender la calle Bolívar". Caen varios pero hay otros dispuestos a seguir disparando</a:t>
            </a:r>
            <a:endParaRPr lang="es-ES" sz="16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1547664"/>
            <a:ext cx="6322263" cy="7971413"/>
          </a:xfrm>
          <a:prstGeom prst="rect">
            <a:avLst/>
          </a:prstGeom>
        </p:spPr>
        <p:txBody>
          <a:bodyPr wrap="square">
            <a:spAutoFit/>
          </a:bodyPr>
          <a:lstStyle/>
          <a:p>
            <a:pPr algn="just"/>
            <a:r>
              <a:rPr lang="es-ES" sz="1600" b="1" dirty="0" smtClean="0"/>
              <a:t>Administración</a:t>
            </a:r>
            <a:r>
              <a:rPr lang="es-ES" sz="1600" dirty="0" smtClean="0"/>
              <a:t>.- Encargado del poder: desde el 2 de septiembre hasta el 4 de diciembre de 1932. </a:t>
            </a:r>
          </a:p>
          <a:p>
            <a:pPr algn="just"/>
            <a:endParaRPr lang="es-ES" sz="1600" dirty="0" smtClean="0"/>
          </a:p>
          <a:p>
            <a:pPr algn="just"/>
            <a:r>
              <a:rPr lang="es-ES" sz="1600" b="1" dirty="0" smtClean="0"/>
              <a:t>Biografía</a:t>
            </a:r>
            <a:r>
              <a:rPr lang="es-ES" sz="1600" dirty="0" smtClean="0"/>
              <a:t>.- Liberal, fue representante de ese partido por varias </a:t>
            </a:r>
          </a:p>
          <a:p>
            <a:pPr algn="just"/>
            <a:r>
              <a:rPr lang="es-ES" sz="1600" dirty="0" smtClean="0"/>
              <a:t>ocasiones una veces como senador, otras como diputado, ocupando la Presidencia de las dos cámaras. Escritor atildado, </a:t>
            </a:r>
            <a:r>
              <a:rPr lang="es-ES" sz="1600" dirty="0"/>
              <a:t>periodista cuyos artículos eran de carácter polémico. Rector de la Universidad de Guayaquil, Hombre honrado y trabajador contribuyó al ornato y urbanización de Guayaquil. </a:t>
            </a:r>
            <a:endParaRPr lang="es-ES" sz="1600" dirty="0" smtClean="0"/>
          </a:p>
          <a:p>
            <a:pPr algn="just"/>
            <a:endParaRPr lang="es-ES" sz="1600" dirty="0"/>
          </a:p>
          <a:p>
            <a:pPr algn="just"/>
            <a:r>
              <a:rPr lang="es-ES" sz="1600" b="1" dirty="0"/>
              <a:t>Datos</a:t>
            </a:r>
            <a:r>
              <a:rPr lang="es-ES" sz="1600" dirty="0"/>
              <a:t>.- Ya posesionado del poder Ejecutivo el 2 de septiembre de 1932, entró </a:t>
            </a:r>
            <a:r>
              <a:rPr lang="es-ES" sz="1600" dirty="0" smtClean="0"/>
              <a:t>con </a:t>
            </a:r>
            <a:r>
              <a:rPr lang="es-ES" sz="1600" dirty="0"/>
              <a:t>ánimo represivo que le atrajo la odiosidad popular. Convocó a nuevas elecciones presidenciales en las cuales por arte del birlibirloque triunfó su candidato favorito y pariente el Sr. Juan de Dios Martínez. Mera a base del fraude, sobre sus contenedores el poeta laureado don Pablo </a:t>
            </a:r>
            <a:r>
              <a:rPr lang="es-ES" sz="1600" dirty="0" err="1"/>
              <a:t>Hannibal</a:t>
            </a:r>
            <a:r>
              <a:rPr lang="es-ES" sz="1600" dirty="0"/>
              <a:t> Vela y don Manuel Sotomayor y Luna, fue calificado por el congreso y tomó posesión del mando en diciembre de </a:t>
            </a:r>
            <a:r>
              <a:rPr lang="es-ES" sz="1600" dirty="0" smtClean="0"/>
              <a:t>1932.</a:t>
            </a:r>
          </a:p>
          <a:p>
            <a:pPr algn="just"/>
            <a:endParaRPr lang="es-ES" sz="1600" dirty="0" smtClean="0"/>
          </a:p>
          <a:p>
            <a:r>
              <a:rPr lang="es-ES" sz="1600" b="1" dirty="0"/>
              <a:t>Aspecto positivo </a:t>
            </a:r>
          </a:p>
          <a:p>
            <a:r>
              <a:rPr lang="es-ES" sz="1600" dirty="0" smtClean="0"/>
              <a:t>Se </a:t>
            </a:r>
            <a:r>
              <a:rPr lang="es-ES" sz="1600" dirty="0"/>
              <a:t>dedicó a trabajar por la reconstrucción de un país que estaba casi </a:t>
            </a:r>
            <a:r>
              <a:rPr lang="es-ES" sz="1600" dirty="0" smtClean="0"/>
              <a:t>destruido </a:t>
            </a:r>
            <a:r>
              <a:rPr lang="es-ES" sz="1600" dirty="0"/>
              <a:t>por el desgobierno, las pasiones políticas y la guerra civil. </a:t>
            </a:r>
          </a:p>
          <a:p>
            <a:r>
              <a:rPr lang="es-ES" sz="1600" dirty="0" smtClean="0"/>
              <a:t>Supo </a:t>
            </a:r>
            <a:r>
              <a:rPr lang="es-ES" sz="1600" dirty="0"/>
              <a:t>sortear los escollos propios de la difícil situación que vivía el Ecuador, cimentando la paz y propiciando la reorganización jurídica y política de la República. </a:t>
            </a:r>
          </a:p>
          <a:p>
            <a:endParaRPr lang="es-ES" sz="1600" dirty="0" smtClean="0"/>
          </a:p>
          <a:p>
            <a:r>
              <a:rPr lang="es-ES" sz="1600" b="1" dirty="0" smtClean="0"/>
              <a:t>Aspecto </a:t>
            </a:r>
            <a:r>
              <a:rPr lang="es-ES" sz="1600" b="1" dirty="0"/>
              <a:t>negativo </a:t>
            </a:r>
          </a:p>
          <a:p>
            <a:r>
              <a:rPr lang="es-ES" sz="1600" dirty="0" smtClean="0"/>
              <a:t>Surgieron </a:t>
            </a:r>
            <a:r>
              <a:rPr lang="es-ES" sz="1600" dirty="0"/>
              <a:t>figuras políticas que intentaron por todos los medios </a:t>
            </a:r>
          </a:p>
          <a:p>
            <a:r>
              <a:rPr lang="es-ES" sz="1600" dirty="0"/>
              <a:t>desprestigiar y opacar su brillante personalidad. </a:t>
            </a:r>
          </a:p>
          <a:p>
            <a:pPr algn="just"/>
            <a:endParaRPr lang="es-ES" sz="1600" dirty="0"/>
          </a:p>
          <a:p>
            <a:pPr algn="just"/>
            <a:endParaRPr lang="es-ES" sz="1600" dirty="0"/>
          </a:p>
        </p:txBody>
      </p:sp>
      <p:sp>
        <p:nvSpPr>
          <p:cNvPr id="3" name="2 Rectángulo"/>
          <p:cNvSpPr/>
          <p:nvPr/>
        </p:nvSpPr>
        <p:spPr>
          <a:xfrm>
            <a:off x="1660921" y="285721"/>
            <a:ext cx="3429000" cy="646331"/>
          </a:xfrm>
          <a:prstGeom prst="rect">
            <a:avLst/>
          </a:prstGeom>
        </p:spPr>
        <p:txBody>
          <a:bodyPr>
            <a:spAutoFit/>
          </a:bodyPr>
          <a:lstStyle/>
          <a:p>
            <a:r>
              <a:rPr lang="es-ES" dirty="0" smtClean="0"/>
              <a:t>DR. ALBERTO GUERRERO MARTÍNEZ </a:t>
            </a:r>
          </a:p>
        </p:txBody>
      </p:sp>
      <p:pic>
        <p:nvPicPr>
          <p:cNvPr id="77826" name="Picture 2"/>
          <p:cNvPicPr>
            <a:picLocks noChangeAspect="1" noChangeArrowheads="1"/>
          </p:cNvPicPr>
          <p:nvPr/>
        </p:nvPicPr>
        <p:blipFill>
          <a:blip r:embed="rId2"/>
          <a:srcRect r="11864" b="50000"/>
          <a:stretch>
            <a:fillRect/>
          </a:stretch>
        </p:blipFill>
        <p:spPr bwMode="auto">
          <a:xfrm>
            <a:off x="375026" y="1"/>
            <a:ext cx="1037750" cy="1473231"/>
          </a:xfrm>
          <a:prstGeom prst="rect">
            <a:avLst/>
          </a:prstGeom>
          <a:noFill/>
          <a:ln w="9525">
            <a:noFill/>
            <a:miter lim="800000"/>
            <a:headEnd/>
            <a:tailEnd/>
          </a:ln>
          <a:effec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1904981"/>
            <a:ext cx="6167038" cy="6740307"/>
          </a:xfrm>
          <a:prstGeom prst="rect">
            <a:avLst/>
          </a:prstGeom>
        </p:spPr>
        <p:txBody>
          <a:bodyPr wrap="square">
            <a:spAutoFit/>
          </a:bodyPr>
          <a:lstStyle/>
          <a:p>
            <a:pPr algn="just"/>
            <a:r>
              <a:rPr lang="es-ES" sz="1600" b="1" dirty="0" smtClean="0"/>
              <a:t>Administración</a:t>
            </a:r>
            <a:r>
              <a:rPr lang="es-ES" sz="1600" dirty="0" smtClean="0"/>
              <a:t>.- Presidente Constitucional: Desde el 5 de </a:t>
            </a:r>
          </a:p>
          <a:p>
            <a:pPr algn="just"/>
            <a:r>
              <a:rPr lang="es-ES" sz="1600" dirty="0" smtClean="0"/>
              <a:t>diciembre de 1931 hasta el 19 de octubre de 1933. </a:t>
            </a:r>
          </a:p>
          <a:p>
            <a:pPr algn="just"/>
            <a:endParaRPr lang="es-ES" sz="1600" b="1" dirty="0" smtClean="0"/>
          </a:p>
          <a:p>
            <a:pPr algn="just"/>
            <a:r>
              <a:rPr lang="es-ES" sz="1600" b="1" dirty="0" smtClean="0"/>
              <a:t>Biografía</a:t>
            </a:r>
            <a:r>
              <a:rPr lang="es-ES" sz="1600" dirty="0" smtClean="0"/>
              <a:t>.- Nació en Guayaquil el 9 de Marzo de 1875, murió </a:t>
            </a:r>
          </a:p>
          <a:p>
            <a:pPr algn="just"/>
            <a:r>
              <a:rPr lang="es-ES" sz="1600" dirty="0" smtClean="0"/>
              <a:t>en la misma ciudad el 27 de octubre de 1955. La instrucción primaria la recibió de su padre el pedagogo Tomás Martínez, la secundaria cursó en el colegio Vicente </a:t>
            </a:r>
            <a:r>
              <a:rPr lang="es-ES" sz="1600" dirty="0" err="1" smtClean="0"/>
              <a:t>Rocafuerte</a:t>
            </a:r>
            <a:r>
              <a:rPr lang="es-ES" sz="1600" dirty="0" smtClean="0"/>
              <a:t> graduándose </a:t>
            </a:r>
          </a:p>
          <a:p>
            <a:pPr algn="just"/>
            <a:r>
              <a:rPr lang="es-ES" sz="1600" dirty="0" smtClean="0"/>
              <a:t>de Bachiller en 1893. La superior, empezó con medicina, luego se pasó a jurisprudencia, a pesar de terminar el último año no se graduó. </a:t>
            </a:r>
          </a:p>
          <a:p>
            <a:pPr algn="just"/>
            <a:endParaRPr lang="es-ES" sz="1600" dirty="0" smtClean="0"/>
          </a:p>
          <a:p>
            <a:pPr algn="just"/>
            <a:r>
              <a:rPr lang="es-ES" sz="1600" b="1" dirty="0" smtClean="0"/>
              <a:t>DATOS</a:t>
            </a:r>
            <a:r>
              <a:rPr lang="es-ES" sz="1600" dirty="0" smtClean="0"/>
              <a:t>.- Martínez Mera por haber subido a la clara y generalizado oposición que se levantó en su contra. </a:t>
            </a:r>
          </a:p>
          <a:p>
            <a:pPr algn="just"/>
            <a:r>
              <a:rPr lang="es-ES" sz="1600" dirty="0" smtClean="0"/>
              <a:t>La revuelta de dos o tres batallones que se proclamaron por la jefatura suprema del coronel Luis Larrea Alba. Se dio bala al pueblo y hubo numerosos muertos. </a:t>
            </a:r>
          </a:p>
          <a:p>
            <a:pPr algn="just"/>
            <a:endParaRPr lang="es-ES" sz="1600" dirty="0" smtClean="0"/>
          </a:p>
          <a:p>
            <a:pPr algn="just"/>
            <a:r>
              <a:rPr lang="es-ES" sz="1600" dirty="0" smtClean="0"/>
              <a:t>La actitud indiferente y neutral que observó al Ecuador en el conflicto Perú – Colombia de Leticia, terrenos que fueron cedidos por el Ecuador a Colombia en 1916, y donados por Colombia al Perú, con una desvergüenza sin parangón en 1920. </a:t>
            </a:r>
          </a:p>
          <a:p>
            <a:endParaRPr lang="es-ES" sz="1600" b="1" dirty="0" smtClean="0"/>
          </a:p>
          <a:p>
            <a:r>
              <a:rPr lang="es-ES" sz="1600" b="1" dirty="0" smtClean="0"/>
              <a:t>Aspecto </a:t>
            </a:r>
            <a:r>
              <a:rPr lang="es-ES" sz="1600" b="1" dirty="0"/>
              <a:t>positivo </a:t>
            </a:r>
          </a:p>
          <a:p>
            <a:r>
              <a:rPr lang="es-ES" sz="1600" dirty="0" smtClean="0"/>
              <a:t>Un </a:t>
            </a:r>
            <a:r>
              <a:rPr lang="es-ES" sz="1600" dirty="0"/>
              <a:t>gran hombre de negocios y en regímenes anteriores un excelente Ministro de Hacienda. Caballero correcto, jefe de un hogar amabilísimo. </a:t>
            </a:r>
          </a:p>
          <a:p>
            <a:pPr algn="just"/>
            <a:endParaRPr lang="es-ES" sz="1600" dirty="0"/>
          </a:p>
        </p:txBody>
      </p:sp>
      <p:sp>
        <p:nvSpPr>
          <p:cNvPr id="3" name="2 Rectángulo"/>
          <p:cNvSpPr/>
          <p:nvPr/>
        </p:nvSpPr>
        <p:spPr>
          <a:xfrm>
            <a:off x="1412334" y="666723"/>
            <a:ext cx="4608954" cy="369332"/>
          </a:xfrm>
          <a:prstGeom prst="rect">
            <a:avLst/>
          </a:prstGeom>
        </p:spPr>
        <p:txBody>
          <a:bodyPr wrap="none">
            <a:spAutoFit/>
          </a:bodyPr>
          <a:lstStyle/>
          <a:p>
            <a:r>
              <a:rPr lang="es-ES" dirty="0" smtClean="0"/>
              <a:t>DR. JUAN DE DIOS MARTÍNEZ MERA </a:t>
            </a:r>
          </a:p>
        </p:txBody>
      </p:sp>
      <p:pic>
        <p:nvPicPr>
          <p:cNvPr id="78850" name="Picture 2"/>
          <p:cNvPicPr>
            <a:picLocks noChangeAspect="1" noChangeArrowheads="1"/>
          </p:cNvPicPr>
          <p:nvPr/>
        </p:nvPicPr>
        <p:blipFill>
          <a:blip r:embed="rId2"/>
          <a:srcRect/>
          <a:stretch>
            <a:fillRect/>
          </a:stretch>
        </p:blipFill>
        <p:spPr bwMode="auto">
          <a:xfrm>
            <a:off x="214290" y="285720"/>
            <a:ext cx="982462" cy="15240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75026" y="323528"/>
            <a:ext cx="5862286" cy="7971413"/>
          </a:xfrm>
          <a:prstGeom prst="rect">
            <a:avLst/>
          </a:prstGeom>
          <a:noFill/>
        </p:spPr>
        <p:txBody>
          <a:bodyPr wrap="square" rtlCol="0">
            <a:spAutoFit/>
          </a:bodyPr>
          <a:lstStyle/>
          <a:p>
            <a:pPr algn="just"/>
            <a:r>
              <a:rPr lang="es-ES" sz="1600" b="1" dirty="0" smtClean="0"/>
              <a:t>Obras</a:t>
            </a:r>
            <a:r>
              <a:rPr lang="es-ES" sz="1600" dirty="0"/>
              <a:t>.- Roca con su varita de mercader se desempeño con acierto: Se </a:t>
            </a:r>
            <a:r>
              <a:rPr lang="es-ES" sz="1600" dirty="0" smtClean="0"/>
              <a:t>realizaron </a:t>
            </a:r>
            <a:r>
              <a:rPr lang="es-ES" sz="1600" dirty="0"/>
              <a:t>algunas obras públicas, pese al exiguo presupuesto, se repararon carreteras, puentes en Pichincha y Cotopaxi, se mejoró el alumbrado y el malecón de Guayaquil, la Iglesia Matriz de Latacunga. </a:t>
            </a:r>
            <a:endParaRPr lang="es-ES" sz="1600" dirty="0" smtClean="0"/>
          </a:p>
          <a:p>
            <a:pPr algn="just"/>
            <a:endParaRPr lang="es-ES" sz="1600" dirty="0"/>
          </a:p>
          <a:p>
            <a:pPr algn="just"/>
            <a:r>
              <a:rPr lang="es-ES" sz="1600" b="1" dirty="0"/>
              <a:t>Datos</a:t>
            </a:r>
            <a:r>
              <a:rPr lang="es-ES" sz="1600" dirty="0"/>
              <a:t>.- Roca un demócrata de buena fe, terminó su periodo y regresó a </a:t>
            </a:r>
            <a:r>
              <a:rPr lang="es-ES" sz="1600" dirty="0" smtClean="0"/>
              <a:t>radicarse </a:t>
            </a:r>
            <a:r>
              <a:rPr lang="es-ES" sz="1600" dirty="0"/>
              <a:t>en Guayaquil. Algo que honra a Roca es su imparcialidad en materia </a:t>
            </a:r>
            <a:r>
              <a:rPr lang="es-ES" sz="1600" dirty="0" smtClean="0"/>
              <a:t>de </a:t>
            </a:r>
            <a:r>
              <a:rPr lang="es-ES" sz="1600" dirty="0"/>
              <a:t>elecciones. </a:t>
            </a:r>
            <a:endParaRPr lang="es-ES" sz="1600" dirty="0" smtClean="0"/>
          </a:p>
          <a:p>
            <a:pPr algn="just"/>
            <a:endParaRPr lang="es-ES" sz="1600" dirty="0"/>
          </a:p>
          <a:p>
            <a:pPr algn="just"/>
            <a:r>
              <a:rPr lang="es-ES" sz="1600" b="1" dirty="0" smtClean="0"/>
              <a:t>Aspecto positivo </a:t>
            </a:r>
          </a:p>
          <a:p>
            <a:pPr algn="just"/>
            <a:r>
              <a:rPr lang="es-ES" sz="1600" dirty="0" smtClean="0"/>
              <a:t>El gobierno de Roca fue eficiente dentro de las limitadas posibilidades del erario nacional. </a:t>
            </a:r>
          </a:p>
          <a:p>
            <a:pPr algn="just"/>
            <a:endParaRPr lang="es-ES" sz="1600" dirty="0" smtClean="0"/>
          </a:p>
          <a:p>
            <a:pPr algn="just"/>
            <a:r>
              <a:rPr lang="es-ES" sz="1600" dirty="0" smtClean="0"/>
              <a:t>Presidente trató de mantener un espíritu conciliador con las diversas tendencias políticas. </a:t>
            </a:r>
          </a:p>
          <a:p>
            <a:pPr algn="just"/>
            <a:endParaRPr lang="es-ES" sz="1600" dirty="0" smtClean="0"/>
          </a:p>
          <a:p>
            <a:pPr algn="just"/>
            <a:r>
              <a:rPr lang="es-ES" sz="1600" b="1" dirty="0" smtClean="0"/>
              <a:t>Aspecto negativo </a:t>
            </a:r>
          </a:p>
          <a:p>
            <a:pPr algn="just"/>
            <a:r>
              <a:rPr lang="es-ES" sz="1600" dirty="0" smtClean="0"/>
              <a:t>El mayor dolor de cabeza para el gobierno fue la posible invasión que planeó realizar el Gral. Flores desde Europa. ofreciendo a España en la persona de la Reina María Cristina, de establecer una Monarquía en Ecuador. </a:t>
            </a:r>
          </a:p>
          <a:p>
            <a:pPr algn="just"/>
            <a:endParaRPr lang="es-ES" sz="1600" dirty="0" smtClean="0"/>
          </a:p>
          <a:p>
            <a:pPr algn="just"/>
            <a:r>
              <a:rPr lang="es-ES" sz="1600" dirty="0" smtClean="0"/>
              <a:t>La situación económica era calamitosa para atender el campo de las relaciones exteriores, así que para 1847 se habían destinado 38.750 pesos, de esta cantidad 32.000 pesos eran para el pago de </a:t>
            </a:r>
            <a:r>
              <a:rPr lang="es-ES" sz="1600" dirty="0" err="1" smtClean="0"/>
              <a:t>de</a:t>
            </a:r>
            <a:r>
              <a:rPr lang="es-ES" sz="1600" dirty="0" smtClean="0"/>
              <a:t> misiones diplomáticas. </a:t>
            </a:r>
          </a:p>
          <a:p>
            <a:pPr algn="just"/>
            <a:r>
              <a:rPr lang="es-ES" sz="1600" dirty="0" smtClean="0"/>
              <a:t>Otro aspecto fue la negociación que se llevó a cabo con el representante </a:t>
            </a:r>
            <a:r>
              <a:rPr lang="es-ES" sz="1600" dirty="0" err="1" smtClean="0"/>
              <a:t>inglésN</a:t>
            </a:r>
            <a:r>
              <a:rPr lang="es-ES" sz="1600" dirty="0" smtClean="0"/>
              <a:t>. </a:t>
            </a:r>
            <a:r>
              <a:rPr lang="es-ES" sz="1600" dirty="0" err="1" smtClean="0"/>
              <a:t>Conroy</a:t>
            </a:r>
            <a:r>
              <a:rPr lang="es-ES" sz="1600" dirty="0" smtClean="0"/>
              <a:t>, sobre el pago de la deuda inglesa, negociación que tuvo sus repercusiones en el gobierno de </a:t>
            </a:r>
            <a:r>
              <a:rPr lang="es-ES" sz="1600" dirty="0" err="1" smtClean="0"/>
              <a:t>Ascázubi</a:t>
            </a:r>
            <a:r>
              <a:rPr lang="es-ES" sz="1600" dirty="0" smtClean="0"/>
              <a:t>. </a:t>
            </a:r>
          </a:p>
          <a:p>
            <a:pPr algn="just"/>
            <a:endParaRPr lang="es-ES" sz="1600"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6024" y="1428728"/>
            <a:ext cx="6165304" cy="6986528"/>
          </a:xfrm>
          <a:prstGeom prst="rect">
            <a:avLst/>
          </a:prstGeom>
        </p:spPr>
        <p:txBody>
          <a:bodyPr wrap="square">
            <a:spAutoFit/>
          </a:bodyPr>
          <a:lstStyle/>
          <a:p>
            <a:pPr algn="just"/>
            <a:r>
              <a:rPr lang="es-ES" sz="1600" b="1" dirty="0" smtClean="0"/>
              <a:t>Administración</a:t>
            </a:r>
            <a:r>
              <a:rPr lang="es-ES" sz="1600" dirty="0" smtClean="0"/>
              <a:t>.- El doctor José María Velasco </a:t>
            </a:r>
            <a:r>
              <a:rPr lang="es-ES" sz="1600" dirty="0" err="1" smtClean="0"/>
              <a:t>Ibarrafue</a:t>
            </a:r>
            <a:r>
              <a:rPr lang="es-ES" sz="1600" dirty="0" smtClean="0"/>
              <a:t> </a:t>
            </a:r>
          </a:p>
          <a:p>
            <a:pPr algn="just"/>
            <a:r>
              <a:rPr lang="es-ES" sz="1600" dirty="0" smtClean="0"/>
              <a:t>Presidente del Ecuador por elección popular en cinco ocasiones: 1934 a 1935, 1944 a 1947, 1952 a 1956, 1960 a 1961 y 1968 a 1972. Primer período (Primera Presidencia): Del 1 de septiembre de 1934 al 20 de agosto de 1935. </a:t>
            </a:r>
          </a:p>
          <a:p>
            <a:pPr algn="just"/>
            <a:endParaRPr lang="es-ES" sz="1600" dirty="0" smtClean="0"/>
          </a:p>
          <a:p>
            <a:pPr algn="just"/>
            <a:r>
              <a:rPr lang="es-ES" sz="1600" b="1" dirty="0" smtClean="0"/>
              <a:t>Biografía</a:t>
            </a:r>
            <a:r>
              <a:rPr lang="es-ES" sz="1600" dirty="0" smtClean="0"/>
              <a:t>.- Nació en Quito el 19 de marzo de 1893, murió en la </a:t>
            </a:r>
          </a:p>
          <a:p>
            <a:pPr algn="just"/>
            <a:r>
              <a:rPr lang="es-ES" sz="1600" dirty="0" smtClean="0"/>
              <a:t>misma ciudad el 30 de marzo de 1979. Su padre fue el ingenio Alejandrino Velasco y su madre doña Delia Ibarra. </a:t>
            </a:r>
          </a:p>
          <a:p>
            <a:pPr algn="just"/>
            <a:r>
              <a:rPr lang="es-ES" sz="1600" dirty="0" smtClean="0"/>
              <a:t>Datos.- Su vida política la inicia en 1932 cuando fue nombrado Diputado de la República; inmediatamente fue nombrado Vicepresidente de la Cámara de Diputados y unos días después Presidente de la misma. </a:t>
            </a:r>
          </a:p>
          <a:p>
            <a:pPr algn="just"/>
            <a:endParaRPr lang="es-ES" sz="1600" dirty="0" smtClean="0"/>
          </a:p>
          <a:p>
            <a:pPr algn="just"/>
            <a:r>
              <a:rPr lang="es-ES" sz="1600" dirty="0" smtClean="0"/>
              <a:t>En 1933 se postula a las elecciones presidenciales y obtiene la más alta votación de la Historia ecuatoriana ganando con el 80% de los Votos. Su primer período lo inició el 1 de septiembre de 1934; pero fue derrocado en agosto de 1935 por los militares. Fue al destierro en Colombia y luego a Buenos Aires donde fue catedrático de Universidades. Se presenta a las elecciones de 1939 siendo derrotado por estrecho margen por el candidato del Partido Liberal Radical, Carlos Arroyo del Río. Acusando fraude, trama un Golpe de Estado con pilotos de la base aérea de Salinas. Tras el fracaso del plan es detenido y, nuevamente, desterrado. En mayo de 1944, a raíz de la "Gloriosa Revolución del 28 de mayo" fue nombrado Jefe Supremo de la República y nombrado posteriormente Presidente Constitucional por la Asamblea Constituyente.</a:t>
            </a:r>
            <a:endParaRPr lang="es-ES" sz="1600" dirty="0"/>
          </a:p>
        </p:txBody>
      </p:sp>
      <p:sp>
        <p:nvSpPr>
          <p:cNvPr id="3" name="2 Rectángulo"/>
          <p:cNvSpPr/>
          <p:nvPr/>
        </p:nvSpPr>
        <p:spPr>
          <a:xfrm>
            <a:off x="1500174" y="190469"/>
            <a:ext cx="4423006" cy="369332"/>
          </a:xfrm>
          <a:prstGeom prst="rect">
            <a:avLst/>
          </a:prstGeom>
        </p:spPr>
        <p:txBody>
          <a:bodyPr wrap="none">
            <a:spAutoFit/>
          </a:bodyPr>
          <a:lstStyle/>
          <a:p>
            <a:r>
              <a:rPr lang="es-ES" dirty="0" smtClean="0"/>
              <a:t>DR. JOSÉ MARÍA VELASCO IBARRA </a:t>
            </a:r>
          </a:p>
        </p:txBody>
      </p:sp>
      <p:pic>
        <p:nvPicPr>
          <p:cNvPr id="79874" name="Picture 2"/>
          <p:cNvPicPr>
            <a:picLocks noChangeAspect="1" noChangeArrowheads="1"/>
          </p:cNvPicPr>
          <p:nvPr/>
        </p:nvPicPr>
        <p:blipFill>
          <a:blip r:embed="rId2"/>
          <a:srcRect l="3521" r="50704" b="61165"/>
          <a:stretch>
            <a:fillRect/>
          </a:stretch>
        </p:blipFill>
        <p:spPr bwMode="auto">
          <a:xfrm>
            <a:off x="375025" y="0"/>
            <a:ext cx="1125149" cy="1524011"/>
          </a:xfrm>
          <a:prstGeom prst="rect">
            <a:avLst/>
          </a:prstGeom>
          <a:noFill/>
          <a:ln w="9525">
            <a:noFill/>
            <a:miter lim="800000"/>
            <a:headEnd/>
            <a:tailEnd/>
          </a:ln>
          <a:effectLst/>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648" y="395536"/>
            <a:ext cx="6215106" cy="9202519"/>
          </a:xfrm>
          <a:prstGeom prst="rect">
            <a:avLst/>
          </a:prstGeom>
        </p:spPr>
        <p:txBody>
          <a:bodyPr wrap="square">
            <a:spAutoFit/>
          </a:bodyPr>
          <a:lstStyle/>
          <a:p>
            <a:pPr algn="just"/>
            <a:r>
              <a:rPr lang="es-ES" sz="1600" dirty="0" smtClean="0"/>
              <a:t>En agosto de 1947 una vez más fue derrocado por los militares. En 1952 vuelve a ganar las elecciones presidenciales, e inicia su tercer período el 1 de septiembre de 1952 Este período si lo culmina el 31 de agosto de 1956. Velasco Ibarra era un gran orador: en sus campañas políticas de pueblo en pueblo, cautivará a la gente con su gran elocuencia, convirtiéndose en un verdadero líder de masas. En 1960 es elegido Presidente por cuarta vez y es derrocado el 7 de noviembre de 1961. En 1960 declara la nulidad del Protocolo de Río de Janeiro lo que llevaría al Ecuador y Perú a enfrentarse en varias ocasiones siendo los conflictos de </a:t>
            </a:r>
            <a:r>
              <a:rPr lang="es-ES" sz="1600" dirty="0" err="1" smtClean="0"/>
              <a:t>Paquisha</a:t>
            </a:r>
            <a:r>
              <a:rPr lang="es-ES" sz="1600" dirty="0" smtClean="0"/>
              <a:t> en 1981 y la Guerra del </a:t>
            </a:r>
            <a:r>
              <a:rPr lang="es-ES" sz="1600" dirty="0" err="1" smtClean="0"/>
              <a:t>Cenepa</a:t>
            </a:r>
            <a:r>
              <a:rPr lang="es-ES" sz="1600" dirty="0" smtClean="0"/>
              <a:t> en 1995 los más representativos. Finalmente, en 1968 gana por quinta vez la presidencia de la República. Dicho gobierno culmina abruptamente el 15 de febrero de 1972, en que una vez más es derrocado en un golpe de estado incruento, hecho que llevó al general Guillermo Rodríguez Lara al poder. En total Velasco Ibarra gobernó casi trece años, siendo el presidente de mayor duración del Ecuador y probablemente quien realizó las mayores obras y transformaciones del país.</a:t>
            </a:r>
          </a:p>
          <a:p>
            <a:pPr algn="just"/>
            <a:endParaRPr lang="es-ES" sz="1600" dirty="0"/>
          </a:p>
          <a:p>
            <a:pPr algn="just"/>
            <a:r>
              <a:rPr lang="es-ES" sz="1600" b="1" dirty="0" smtClean="0"/>
              <a:t>Obras</a:t>
            </a:r>
            <a:r>
              <a:rPr lang="es-ES" sz="1600" dirty="0" smtClean="0"/>
              <a:t> </a:t>
            </a:r>
          </a:p>
          <a:p>
            <a:pPr algn="just"/>
            <a:r>
              <a:rPr lang="es-ES" sz="1600" dirty="0" smtClean="0"/>
              <a:t>La obra pública en los períodos presidenciales de Velasco Ibarra es de notable trascendencia: carreteras, hospitales, puentes. Fue innumerable la obra pública </a:t>
            </a:r>
            <a:r>
              <a:rPr lang="es-ES" sz="1600" dirty="0"/>
              <a:t>y social que realizó durante sus gobiernos. A él se le deben instituciones como el TSE (Tribunal Supremo Electoral) y la red vial del Ecuador. </a:t>
            </a:r>
          </a:p>
          <a:p>
            <a:pPr algn="just"/>
            <a:endParaRPr lang="es-ES" sz="1600" dirty="0"/>
          </a:p>
          <a:p>
            <a:pPr algn="just"/>
            <a:r>
              <a:rPr lang="es-ES" sz="1600" dirty="0"/>
              <a:t>Restableció la Escuela Politécnica el 8 de febrero de 1935, dio gran apoyo al sector militar, erigió varios nuevos cantones, entre ellos </a:t>
            </a:r>
            <a:r>
              <a:rPr lang="es-ES" sz="1600" dirty="0" err="1"/>
              <a:t>Chunchi</a:t>
            </a:r>
            <a:r>
              <a:rPr lang="es-ES" sz="1600" dirty="0"/>
              <a:t>, </a:t>
            </a:r>
            <a:r>
              <a:rPr lang="es-ES" sz="1600" dirty="0" err="1"/>
              <a:t>Biblián</a:t>
            </a:r>
            <a:r>
              <a:rPr lang="es-ES" sz="1600" dirty="0"/>
              <a:t> y </a:t>
            </a:r>
            <a:r>
              <a:rPr lang="es-ES" sz="1600" dirty="0" err="1"/>
              <a:t>Guamote</a:t>
            </a:r>
            <a:r>
              <a:rPr lang="es-ES" sz="1600" dirty="0"/>
              <a:t>, etcétera. Decretó la ley de descanso semanal para obreros y empleados particulares, ordenó la construcción de canales de riego, infraestructura escolar, campos de aviación, carreteras, etcétera. Siempre tuvo una especial preocupación por las obras de infraestructura física. </a:t>
            </a:r>
          </a:p>
          <a:p>
            <a:pPr algn="just"/>
            <a:endParaRPr lang="es-ES" sz="1600" dirty="0" smtClean="0"/>
          </a:p>
          <a:p>
            <a:pPr algn="just"/>
            <a:endParaRPr lang="es-ES" sz="1600"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8640" y="526256"/>
            <a:ext cx="6264696" cy="4524315"/>
          </a:xfrm>
          <a:prstGeom prst="rect">
            <a:avLst/>
          </a:prstGeom>
        </p:spPr>
        <p:txBody>
          <a:bodyPr wrap="square">
            <a:spAutoFit/>
          </a:bodyPr>
          <a:lstStyle/>
          <a:p>
            <a:pPr algn="just"/>
            <a:endParaRPr lang="es-ES" sz="1600" dirty="0" smtClean="0"/>
          </a:p>
          <a:p>
            <a:pPr algn="just"/>
            <a:r>
              <a:rPr lang="es-ES" sz="1600" b="1" dirty="0" smtClean="0"/>
              <a:t>Aspectos Positivos </a:t>
            </a:r>
          </a:p>
          <a:p>
            <a:pPr algn="just"/>
            <a:r>
              <a:rPr lang="es-ES" sz="1600" dirty="0" smtClean="0"/>
              <a:t>Honesto, preocupado por el avance del país, fue el presidente de mayor duración del Ecuador y probablemente quien realizó las mayores obras y transformaciones del país. </a:t>
            </a:r>
          </a:p>
          <a:p>
            <a:pPr algn="just"/>
            <a:r>
              <a:rPr lang="es-ES" sz="1600" dirty="0" smtClean="0"/>
              <a:t>El único presidente en la historia de haber conseguido 5 presidencias constitucionales. </a:t>
            </a:r>
          </a:p>
          <a:p>
            <a:pPr algn="just"/>
            <a:r>
              <a:rPr lang="es-ES" sz="1600" dirty="0" smtClean="0"/>
              <a:t>Sus obras públicas es de notable trascendencia: carreteras, hospitales, puentes.  </a:t>
            </a:r>
          </a:p>
          <a:p>
            <a:pPr algn="just"/>
            <a:r>
              <a:rPr lang="es-ES" sz="1600" dirty="0" smtClean="0"/>
              <a:t>Fue innumerable la obra pública y social que realizó durante sus </a:t>
            </a:r>
          </a:p>
          <a:p>
            <a:pPr algn="just"/>
            <a:r>
              <a:rPr lang="es-ES" sz="1600" dirty="0" smtClean="0"/>
              <a:t>gobiernos. </a:t>
            </a:r>
          </a:p>
          <a:p>
            <a:pPr algn="just"/>
            <a:endParaRPr lang="es-ES" sz="1600" dirty="0" smtClean="0"/>
          </a:p>
          <a:p>
            <a:pPr algn="just"/>
            <a:r>
              <a:rPr lang="es-ES" sz="1600" b="1" dirty="0" smtClean="0"/>
              <a:t>Aspectos Negativos </a:t>
            </a:r>
          </a:p>
          <a:p>
            <a:pPr algn="just"/>
            <a:r>
              <a:rPr lang="es-ES" sz="1600" dirty="0" smtClean="0"/>
              <a:t>Su primer período lo inició el 1 de septiembre de 1934; pero fue </a:t>
            </a:r>
          </a:p>
          <a:p>
            <a:pPr algn="just"/>
            <a:r>
              <a:rPr lang="es-ES" sz="1600" dirty="0" smtClean="0"/>
              <a:t>derrocado en agosto de 1935 por los militares. </a:t>
            </a:r>
          </a:p>
          <a:p>
            <a:pPr algn="just"/>
            <a:endParaRPr lang="es-ES" sz="1600" dirty="0" smtClean="0"/>
          </a:p>
          <a:p>
            <a:pPr algn="just"/>
            <a:r>
              <a:rPr lang="es-ES" sz="1600" dirty="0" smtClean="0"/>
              <a:t>Fue al destierro en Colombia y luego a Buenos Aires donde fue </a:t>
            </a:r>
          </a:p>
          <a:p>
            <a:pPr algn="just"/>
            <a:r>
              <a:rPr lang="es-ES" sz="1600" dirty="0" smtClean="0"/>
              <a:t>catedrático de Universidades.</a:t>
            </a:r>
            <a:endParaRPr lang="es-ES" sz="1600"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60710" y="1238227"/>
            <a:ext cx="6292625" cy="7232749"/>
          </a:xfrm>
          <a:prstGeom prst="rect">
            <a:avLst/>
          </a:prstGeom>
        </p:spPr>
        <p:txBody>
          <a:bodyPr wrap="square">
            <a:spAutoFit/>
          </a:bodyPr>
          <a:lstStyle/>
          <a:p>
            <a:pPr algn="just"/>
            <a:r>
              <a:rPr lang="es-ES" sz="1600" b="1" dirty="0" smtClean="0"/>
              <a:t>Gobierno</a:t>
            </a:r>
            <a:r>
              <a:rPr lang="es-ES" sz="1600" dirty="0" smtClean="0"/>
              <a:t>.- Del 20 de agosto de 1935 al 26 de septiembre de 1935.</a:t>
            </a:r>
          </a:p>
          <a:p>
            <a:pPr algn="just"/>
            <a:r>
              <a:rPr lang="es-ES" sz="1600" b="1" dirty="0" smtClean="0"/>
              <a:t>Biografía</a:t>
            </a:r>
            <a:r>
              <a:rPr lang="es-ES" sz="1600" dirty="0" smtClean="0"/>
              <a:t>.- Nació en Guayaquil el 10 de noviembre de 1897, fue </a:t>
            </a:r>
          </a:p>
          <a:p>
            <a:pPr algn="just"/>
            <a:r>
              <a:rPr lang="es-ES" sz="1600" dirty="0" smtClean="0"/>
              <a:t>un excelente médico. Alcalde de Guayaquil; Cónsul y Embajador. </a:t>
            </a:r>
          </a:p>
          <a:p>
            <a:pPr algn="just"/>
            <a:r>
              <a:rPr lang="es-ES" sz="1600" dirty="0" smtClean="0"/>
              <a:t>Luego de la caída de Velasco Ibarra ascendió a la primera magistratura el doctor Antonio Pons, un médico, guayaquileño de mucha prestancia. Pons, aunque ya posesionado del cargo, al otro día –dijo- "nada tengo que ver el </a:t>
            </a:r>
            <a:r>
              <a:rPr lang="es-ES" sz="1600" dirty="0" err="1" smtClean="0"/>
              <a:t>velasquismo</a:t>
            </a:r>
            <a:r>
              <a:rPr lang="es-ES" sz="1600" dirty="0" smtClean="0"/>
              <a:t>". </a:t>
            </a:r>
          </a:p>
          <a:p>
            <a:pPr algn="just"/>
            <a:r>
              <a:rPr lang="es-ES" sz="1600" dirty="0" smtClean="0"/>
              <a:t>Pero el </a:t>
            </a:r>
            <a:r>
              <a:rPr lang="es-ES" sz="1600" dirty="0" err="1" smtClean="0"/>
              <a:t>velasquismo</a:t>
            </a:r>
            <a:r>
              <a:rPr lang="es-ES" sz="1600" dirty="0" smtClean="0"/>
              <a:t> le sacó de la nada: le hizo Gobernador de Guayaquil, rector del Colegio Vicente </a:t>
            </a:r>
            <a:r>
              <a:rPr lang="es-ES" sz="1600" dirty="0" err="1" smtClean="0"/>
              <a:t>Rocafuerte</a:t>
            </a:r>
            <a:r>
              <a:rPr lang="es-ES" sz="1600" dirty="0" smtClean="0"/>
              <a:t>, Ministro de Gobierno. Antonio Pons prematuramente convocó a elecciones presidenciales, su ideología y convicción personales no le permitía dejar acéfalo al país por mucho tiempo. Los candidatos que aparecieron fueron por el partido Conservador el Dr. Alejandro Ponce Borja, por el liberalismo el Dr. Carlos Alberto Arroyo del Río y por la izquierda el Dr. José Vicente Trujillo. A última hora los socialistas y comunistas lanzaron la candidatura del coronel Luis Larrea Alba. </a:t>
            </a:r>
          </a:p>
          <a:p>
            <a:pPr algn="just"/>
            <a:r>
              <a:rPr lang="es-ES" sz="1600" dirty="0" smtClean="0"/>
              <a:t>Como Pons temía que gane el Dr. Ponce Borja, transfirió el poder a los militares, quienes a su vez siguieron entregando en bandeja a otras dictaduras. Pons estuvo en el Palacio 36 días, murió en Guayaquil en 1980, a los 82 años de edad.</a:t>
            </a:r>
          </a:p>
          <a:p>
            <a:pPr algn="just"/>
            <a:endParaRPr lang="es-ES" sz="1600" dirty="0" smtClean="0"/>
          </a:p>
          <a:p>
            <a:pPr algn="just"/>
            <a:r>
              <a:rPr lang="es-ES" sz="1600" b="1" dirty="0"/>
              <a:t>Aspectos Negativos </a:t>
            </a:r>
          </a:p>
          <a:p>
            <a:pPr algn="just"/>
            <a:r>
              <a:rPr lang="es-ES" sz="1600" dirty="0"/>
              <a:t>El Dr. Pons gestaba una nueva dictadura, esta si bien tramada y </a:t>
            </a:r>
          </a:p>
          <a:p>
            <a:pPr algn="just"/>
            <a:r>
              <a:rPr lang="es-ES" sz="1600" dirty="0"/>
              <a:t>respaldada por los dirigentes del ejército. </a:t>
            </a:r>
          </a:p>
          <a:p>
            <a:pPr algn="just"/>
            <a:r>
              <a:rPr lang="es-ES" sz="1600" dirty="0"/>
              <a:t>Transfirió el poder a los militares, quienes a su vez siguieron entregando </a:t>
            </a:r>
            <a:r>
              <a:rPr lang="es-ES" sz="1600" dirty="0" smtClean="0"/>
              <a:t>en </a:t>
            </a:r>
            <a:r>
              <a:rPr lang="es-ES" sz="1600" dirty="0"/>
              <a:t>bandeja a otras dictaduras. </a:t>
            </a:r>
          </a:p>
          <a:p>
            <a:pPr algn="just"/>
            <a:endParaRPr lang="es-ES" sz="1600" dirty="0"/>
          </a:p>
        </p:txBody>
      </p:sp>
      <p:sp>
        <p:nvSpPr>
          <p:cNvPr id="3" name="2 Rectángulo"/>
          <p:cNvSpPr/>
          <p:nvPr/>
        </p:nvSpPr>
        <p:spPr>
          <a:xfrm>
            <a:off x="1285860" y="476221"/>
            <a:ext cx="2603598" cy="369332"/>
          </a:xfrm>
          <a:prstGeom prst="rect">
            <a:avLst/>
          </a:prstGeom>
        </p:spPr>
        <p:txBody>
          <a:bodyPr wrap="none">
            <a:spAutoFit/>
          </a:bodyPr>
          <a:lstStyle/>
          <a:p>
            <a:r>
              <a:rPr lang="es-ES" dirty="0" smtClean="0"/>
              <a:t>DR. ANTONIO PONS </a:t>
            </a:r>
          </a:p>
        </p:txBody>
      </p:sp>
      <p:pic>
        <p:nvPicPr>
          <p:cNvPr id="80898" name="Picture 2"/>
          <p:cNvPicPr>
            <a:picLocks noChangeAspect="1" noChangeArrowheads="1"/>
          </p:cNvPicPr>
          <p:nvPr/>
        </p:nvPicPr>
        <p:blipFill>
          <a:blip r:embed="rId2"/>
          <a:srcRect t="31035" r="51492"/>
          <a:stretch>
            <a:fillRect/>
          </a:stretch>
        </p:blipFill>
        <p:spPr bwMode="auto">
          <a:xfrm>
            <a:off x="160711" y="1"/>
            <a:ext cx="1125149" cy="1269996"/>
          </a:xfrm>
          <a:prstGeom prst="rect">
            <a:avLst/>
          </a:prstGeom>
          <a:noFill/>
          <a:ln w="9525">
            <a:noFill/>
            <a:miter lim="800000"/>
            <a:headEnd/>
            <a:tailEnd/>
          </a:ln>
          <a:effec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44" y="1523979"/>
            <a:ext cx="6113484" cy="6986528"/>
          </a:xfrm>
          <a:prstGeom prst="rect">
            <a:avLst/>
          </a:prstGeom>
        </p:spPr>
        <p:txBody>
          <a:bodyPr wrap="square">
            <a:spAutoFit/>
          </a:bodyPr>
          <a:lstStyle/>
          <a:p>
            <a:pPr algn="just"/>
            <a:endParaRPr lang="es-ES" sz="1600" dirty="0" smtClean="0"/>
          </a:p>
          <a:p>
            <a:pPr algn="just"/>
            <a:r>
              <a:rPr lang="es-ES" sz="1600" b="1" dirty="0" smtClean="0"/>
              <a:t>ADMINISTRACION</a:t>
            </a:r>
            <a:r>
              <a:rPr lang="es-ES" sz="1600" dirty="0" smtClean="0"/>
              <a:t>.- Del 26 de septiembre de 1935 al 22 de </a:t>
            </a:r>
          </a:p>
          <a:p>
            <a:pPr algn="just"/>
            <a:r>
              <a:rPr lang="es-ES" sz="1600" dirty="0" smtClean="0"/>
              <a:t>octubre de 1937. </a:t>
            </a:r>
          </a:p>
          <a:p>
            <a:pPr algn="just"/>
            <a:r>
              <a:rPr lang="es-ES" sz="1600" b="1" dirty="0" smtClean="0"/>
              <a:t>DATOS</a:t>
            </a:r>
            <a:r>
              <a:rPr lang="es-ES" sz="1600" dirty="0" smtClean="0"/>
              <a:t>.- La dictadura de </a:t>
            </a:r>
            <a:r>
              <a:rPr lang="es-ES" sz="1600" dirty="0" err="1" smtClean="0"/>
              <a:t>Paéz</a:t>
            </a:r>
            <a:r>
              <a:rPr lang="es-ES" sz="1600" dirty="0" smtClean="0"/>
              <a:t> comenzó con abusos. La prensa </a:t>
            </a:r>
            <a:r>
              <a:rPr lang="es-ES" sz="1600" dirty="0" err="1" smtClean="0"/>
              <a:t>velasquista</a:t>
            </a:r>
            <a:r>
              <a:rPr lang="es-ES" sz="1600" dirty="0" smtClean="0"/>
              <a:t> fue silenciada, varios periodistas perseguidos, reorganizados los institutos de educación para limpiarlos del </a:t>
            </a:r>
            <a:r>
              <a:rPr lang="es-ES" sz="1600" dirty="0" err="1" smtClean="0"/>
              <a:t>velasquismo</a:t>
            </a:r>
            <a:r>
              <a:rPr lang="es-ES" sz="1600" dirty="0" smtClean="0"/>
              <a:t>, reorganizados los consejos municipales y consejos provinciales, en donde había una gran mayoría </a:t>
            </a:r>
            <a:r>
              <a:rPr lang="es-ES" sz="1600" dirty="0" err="1" smtClean="0"/>
              <a:t>velasquista</a:t>
            </a:r>
            <a:r>
              <a:rPr lang="es-ES" sz="1600" dirty="0" smtClean="0"/>
              <a:t>. Pero la gente seguía con más fe en Velasco Ibarra, ganaba pues popularidad. </a:t>
            </a:r>
          </a:p>
          <a:p>
            <a:pPr algn="just"/>
            <a:endParaRPr lang="es-ES" sz="1600" b="1" dirty="0" smtClean="0"/>
          </a:p>
          <a:p>
            <a:pPr algn="just"/>
            <a:r>
              <a:rPr lang="es-ES" sz="1600" b="1" dirty="0" smtClean="0"/>
              <a:t>OBRAS</a:t>
            </a:r>
            <a:r>
              <a:rPr lang="es-ES" sz="1600" dirty="0" smtClean="0"/>
              <a:t>.- Iniciación del Seguro Social, reformas al Código Civil, celebración del Modus Vivendi con la Santa Sede, poniendo punto final a un estado de aislamiento con Roma y tendiendo a liquidar las luchas religiosas en el Ecuador, establecimientos de relaciones con el Sumo Pontífice de la Iglesia Católica; traslado de nuestro pleito limítrofe a Washington. </a:t>
            </a:r>
          </a:p>
          <a:p>
            <a:pPr algn="just"/>
            <a:endParaRPr lang="es-ES" sz="1600" dirty="0" smtClean="0"/>
          </a:p>
          <a:p>
            <a:pPr algn="just"/>
            <a:r>
              <a:rPr lang="es-ES" sz="1600" b="1" dirty="0" smtClean="0"/>
              <a:t>DESTITUIDO</a:t>
            </a:r>
            <a:r>
              <a:rPr lang="es-ES" sz="1600" dirty="0" smtClean="0"/>
              <a:t>.- Páez convocó a elecciones para asambleístas constituyentes; el pueblo no respondió al llamamiento; y, con escasas votaciones, se llenaron los escaños parlamentarios, Don Federico Páez fue designado presidente interino hasta que se expidiera la mueva carta política, pero como ésta tardaba en salir, el general Alberto Enríquez Gallo, su ministro de Defensa, lo bajó del poder disolviendo la Asamblea Constituyente</a:t>
            </a:r>
            <a:endParaRPr lang="es-ES" sz="1600" dirty="0"/>
          </a:p>
        </p:txBody>
      </p:sp>
      <p:sp>
        <p:nvSpPr>
          <p:cNvPr id="3" name="2 Rectángulo"/>
          <p:cNvSpPr/>
          <p:nvPr/>
        </p:nvSpPr>
        <p:spPr>
          <a:xfrm>
            <a:off x="1500174" y="666723"/>
            <a:ext cx="3429000" cy="646331"/>
          </a:xfrm>
          <a:prstGeom prst="rect">
            <a:avLst/>
          </a:prstGeom>
        </p:spPr>
        <p:txBody>
          <a:bodyPr>
            <a:spAutoFit/>
          </a:bodyPr>
          <a:lstStyle/>
          <a:p>
            <a:r>
              <a:rPr lang="es-ES" dirty="0" smtClean="0"/>
              <a:t>DICTADURA DEL ING. FEDERICO PÁEZ </a:t>
            </a:r>
          </a:p>
        </p:txBody>
      </p:sp>
      <p:pic>
        <p:nvPicPr>
          <p:cNvPr id="81922" name="Picture 2"/>
          <p:cNvPicPr>
            <a:picLocks noChangeAspect="1" noChangeArrowheads="1"/>
          </p:cNvPicPr>
          <p:nvPr/>
        </p:nvPicPr>
        <p:blipFill>
          <a:blip r:embed="rId2"/>
          <a:srcRect/>
          <a:stretch>
            <a:fillRect/>
          </a:stretch>
        </p:blipFill>
        <p:spPr bwMode="auto">
          <a:xfrm>
            <a:off x="321448" y="190471"/>
            <a:ext cx="1178726" cy="1428760"/>
          </a:xfrm>
          <a:prstGeom prst="rect">
            <a:avLst/>
          </a:prstGeom>
          <a:noFill/>
          <a:ln w="9525">
            <a:noFill/>
            <a:miter lim="800000"/>
            <a:headEnd/>
            <a:tailEnd/>
          </a:ln>
          <a:effectLst/>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75025" y="1001793"/>
            <a:ext cx="5934295" cy="3785652"/>
          </a:xfrm>
          <a:prstGeom prst="rect">
            <a:avLst/>
          </a:prstGeom>
        </p:spPr>
        <p:txBody>
          <a:bodyPr wrap="square">
            <a:spAutoFit/>
          </a:bodyPr>
          <a:lstStyle/>
          <a:p>
            <a:pPr algn="just"/>
            <a:r>
              <a:rPr lang="es-ES" sz="1600" b="1" dirty="0" smtClean="0"/>
              <a:t>Aspectos Positivos </a:t>
            </a:r>
          </a:p>
          <a:p>
            <a:pPr algn="just"/>
            <a:endParaRPr lang="es-ES" sz="1600" dirty="0" smtClean="0"/>
          </a:p>
          <a:p>
            <a:pPr algn="just"/>
            <a:r>
              <a:rPr lang="es-ES" sz="1600" dirty="0" smtClean="0"/>
              <a:t>Considerando que las principales esferas políticas del país se identificaban con las incipientes ideologías izquierdistas intentó llevar a cabo un gobierno de características socialistas. </a:t>
            </a:r>
          </a:p>
          <a:p>
            <a:pPr algn="just"/>
            <a:endParaRPr lang="es-ES" sz="1600" dirty="0"/>
          </a:p>
          <a:p>
            <a:pPr algn="just"/>
            <a:endParaRPr lang="es-ES" sz="1600" dirty="0" smtClean="0"/>
          </a:p>
          <a:p>
            <a:pPr algn="just"/>
            <a:r>
              <a:rPr lang="es-ES" sz="1600" b="1" dirty="0" smtClean="0"/>
              <a:t>Aspectos Negativos </a:t>
            </a:r>
          </a:p>
          <a:p>
            <a:pPr algn="just"/>
            <a:endParaRPr lang="es-ES" sz="1600" dirty="0" smtClean="0"/>
          </a:p>
          <a:p>
            <a:pPr algn="just"/>
            <a:r>
              <a:rPr lang="es-ES" sz="1600" dirty="0" smtClean="0"/>
              <a:t>Desde los primeros días de su administración hubo despilfarro y prebendas burocráticas. </a:t>
            </a:r>
          </a:p>
          <a:p>
            <a:pPr algn="just"/>
            <a:endParaRPr lang="es-ES" sz="1600" dirty="0" smtClean="0"/>
          </a:p>
          <a:p>
            <a:pPr algn="just"/>
            <a:r>
              <a:rPr lang="es-ES" sz="1600" dirty="0" smtClean="0"/>
              <a:t>Distribuyó ascensos militares a toda carrera; cuando sintió que la novelería socialista decrecía se convirtió en liberal.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40160" y="48270"/>
            <a:ext cx="3429000" cy="923330"/>
          </a:xfrm>
          <a:prstGeom prst="rect">
            <a:avLst/>
          </a:prstGeom>
        </p:spPr>
        <p:txBody>
          <a:bodyPr>
            <a:spAutoFit/>
          </a:bodyPr>
          <a:lstStyle/>
          <a:p>
            <a:r>
              <a:rPr lang="es-ES" dirty="0" smtClean="0"/>
              <a:t>DICTADURA DEL GENERAL GILBERTO ENRIQUE GALLO </a:t>
            </a:r>
            <a:endParaRPr lang="es-ES" dirty="0"/>
          </a:p>
        </p:txBody>
      </p:sp>
      <p:sp>
        <p:nvSpPr>
          <p:cNvPr id="4" name="3 Rectángulo"/>
          <p:cNvSpPr/>
          <p:nvPr/>
        </p:nvSpPr>
        <p:spPr>
          <a:xfrm>
            <a:off x="356215" y="1142977"/>
            <a:ext cx="6025113" cy="7232749"/>
          </a:xfrm>
          <a:prstGeom prst="rect">
            <a:avLst/>
          </a:prstGeom>
        </p:spPr>
        <p:txBody>
          <a:bodyPr wrap="square">
            <a:spAutoFit/>
          </a:bodyPr>
          <a:lstStyle/>
          <a:p>
            <a:pPr algn="just"/>
            <a:r>
              <a:rPr lang="es-ES" sz="1600" b="1" dirty="0" smtClean="0"/>
              <a:t>Administración</a:t>
            </a:r>
            <a:r>
              <a:rPr lang="es-ES" sz="1600" dirty="0" smtClean="0"/>
              <a:t>.- Del 23 de octubre de 1937 al 10 de agosto de 1938. </a:t>
            </a:r>
          </a:p>
          <a:p>
            <a:pPr algn="just"/>
            <a:endParaRPr lang="es-ES" sz="1600" dirty="0" smtClean="0"/>
          </a:p>
          <a:p>
            <a:pPr algn="just"/>
            <a:r>
              <a:rPr lang="es-ES" sz="1600" b="1" dirty="0" smtClean="0"/>
              <a:t>Biografía</a:t>
            </a:r>
            <a:r>
              <a:rPr lang="es-ES" sz="1600" dirty="0" smtClean="0"/>
              <a:t>.- Nació en la hacienda </a:t>
            </a:r>
            <a:r>
              <a:rPr lang="es-ES" sz="1600" dirty="0" err="1" smtClean="0"/>
              <a:t>Pachuzala</a:t>
            </a:r>
            <a:r>
              <a:rPr lang="es-ES" sz="1600" dirty="0" smtClean="0"/>
              <a:t>, parroquia </a:t>
            </a:r>
          </a:p>
          <a:p>
            <a:pPr algn="just"/>
            <a:r>
              <a:rPr lang="es-ES" sz="1600" dirty="0" err="1" smtClean="0"/>
              <a:t>Tanicuchi</a:t>
            </a:r>
            <a:r>
              <a:rPr lang="es-ES" sz="1600" dirty="0" smtClean="0"/>
              <a:t>, cantón Latacunga, el 24 de julio de 1895. Fueron sus padres don Luis Enríquez y doña Carmela A. Gallo Almeida. Su instrucción primaria la recibió en la Escuela de los Hermanos Cristianos de Latacunga. Los tres primeros años de la secundaria en el colegio Vicente León, luego pasó al colegio Mejía de Quito, sin terminar sus estudios, prefirió pasar al Regimiento fue dado de alta con el grado de Cabo Primero. </a:t>
            </a:r>
          </a:p>
          <a:p>
            <a:pPr algn="just"/>
            <a:r>
              <a:rPr lang="es-ES" sz="1600" b="1" dirty="0" smtClean="0"/>
              <a:t>Datos</a:t>
            </a:r>
            <a:r>
              <a:rPr lang="es-ES" sz="1600" dirty="0" smtClean="0"/>
              <a:t>.- Enríquez Gallo antes de un año de gobierno entregó el poder a la Asamblea de 1938 que eligió Presidente provisional al Dr. Manuel María Borrero. </a:t>
            </a:r>
          </a:p>
          <a:p>
            <a:pPr algn="just"/>
            <a:r>
              <a:rPr lang="es-ES" sz="1600" dirty="0" smtClean="0"/>
              <a:t>Durante su administración hubo paz y libertad. </a:t>
            </a:r>
          </a:p>
          <a:p>
            <a:pPr algn="just"/>
            <a:r>
              <a:rPr lang="es-ES" sz="1600" dirty="0" smtClean="0"/>
              <a:t>Se expidieron leyes sociales y culturales Código de Trabajo, Código de Menores, Ley de Educación Primaria y Secundaria, Ley de Educación Superior, leyes Orgánicas de Hogares de Previsión Social, Ley de Cooperativas, se reabrió la Facultad de Pedagogía y Letras de la Universidad Central. </a:t>
            </a:r>
          </a:p>
          <a:p>
            <a:pPr algn="just"/>
            <a:endParaRPr lang="es-ES" sz="1600" dirty="0" smtClean="0"/>
          </a:p>
          <a:p>
            <a:pPr algn="just"/>
            <a:r>
              <a:rPr lang="es-ES" sz="1600" b="1" dirty="0" smtClean="0"/>
              <a:t>Aspectos Positivos </a:t>
            </a:r>
            <a:endParaRPr lang="es-ES" sz="1600" dirty="0" smtClean="0"/>
          </a:p>
          <a:p>
            <a:pPr algn="just"/>
            <a:r>
              <a:rPr lang="es-ES" sz="1600" dirty="0" smtClean="0"/>
              <a:t>Durante su administración hubo paz y libertad. </a:t>
            </a:r>
          </a:p>
          <a:p>
            <a:pPr algn="just"/>
            <a:endParaRPr lang="es-ES" sz="1600" b="1" dirty="0" smtClean="0"/>
          </a:p>
          <a:p>
            <a:pPr algn="just"/>
            <a:r>
              <a:rPr lang="es-ES" sz="1600" b="1" dirty="0" smtClean="0"/>
              <a:t>Aspectos Negativos </a:t>
            </a:r>
          </a:p>
          <a:p>
            <a:pPr algn="just"/>
            <a:r>
              <a:rPr lang="es-ES" sz="1600" dirty="0" smtClean="0"/>
              <a:t>En 1937 dio el golpe militar contra su protector, gobernó nueve meses y luego de renunciar en la asamblea en 1938. </a:t>
            </a:r>
            <a:endParaRPr lang="es-ES" sz="1600" dirty="0"/>
          </a:p>
        </p:txBody>
      </p:sp>
      <p:pic>
        <p:nvPicPr>
          <p:cNvPr id="82947" name="Picture 3"/>
          <p:cNvPicPr>
            <a:picLocks noChangeAspect="1" noChangeArrowheads="1"/>
          </p:cNvPicPr>
          <p:nvPr/>
        </p:nvPicPr>
        <p:blipFill>
          <a:blip r:embed="rId2"/>
          <a:srcRect t="33516" b="33516"/>
          <a:stretch>
            <a:fillRect/>
          </a:stretch>
        </p:blipFill>
        <p:spPr bwMode="auto">
          <a:xfrm>
            <a:off x="356215" y="67891"/>
            <a:ext cx="1083945" cy="1047725"/>
          </a:xfrm>
          <a:prstGeom prst="rect">
            <a:avLst/>
          </a:prstGeom>
          <a:noFill/>
          <a:ln w="9525">
            <a:noFill/>
            <a:miter lim="800000"/>
            <a:headEnd/>
            <a:tailEnd/>
          </a:ln>
          <a:effec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11884" y="2000232"/>
            <a:ext cx="6041452" cy="3539430"/>
          </a:xfrm>
          <a:prstGeom prst="rect">
            <a:avLst/>
          </a:prstGeom>
        </p:spPr>
        <p:txBody>
          <a:bodyPr wrap="square">
            <a:spAutoFit/>
          </a:bodyPr>
          <a:lstStyle/>
          <a:p>
            <a:pPr algn="just"/>
            <a:r>
              <a:rPr lang="es-ES" sz="1600" dirty="0" smtClean="0"/>
              <a:t>Administración.- Del 20 de agosto de 1938 al 2 de diciembre </a:t>
            </a:r>
          </a:p>
          <a:p>
            <a:pPr algn="just"/>
            <a:r>
              <a:rPr lang="es-ES" sz="1600" dirty="0" smtClean="0"/>
              <a:t>de 1938. </a:t>
            </a:r>
          </a:p>
          <a:p>
            <a:pPr algn="just"/>
            <a:endParaRPr lang="es-ES" sz="1600" dirty="0" smtClean="0"/>
          </a:p>
          <a:p>
            <a:pPr algn="just"/>
            <a:r>
              <a:rPr lang="es-ES" sz="1600" b="1" dirty="0" smtClean="0"/>
              <a:t>Biografía</a:t>
            </a:r>
            <a:r>
              <a:rPr lang="es-ES" sz="1600" dirty="0" smtClean="0"/>
              <a:t>.- Cuencano hijo de José María Borrero </a:t>
            </a:r>
            <a:r>
              <a:rPr lang="es-ES" sz="1600" dirty="0" err="1" smtClean="0"/>
              <a:t>Galup</a:t>
            </a:r>
            <a:r>
              <a:rPr lang="es-ES" sz="1600" dirty="0" smtClean="0"/>
              <a:t> y Luz González Fernández de Córdova. Fue abogado destacándose en ciencias jurídicas, prestó importantes servicios al país en las Cortes de Justicia y Poder Legislativo, Liberal y Literato. </a:t>
            </a:r>
          </a:p>
          <a:p>
            <a:pPr algn="just"/>
            <a:endParaRPr lang="es-ES" sz="1600" dirty="0" smtClean="0"/>
          </a:p>
          <a:p>
            <a:pPr algn="just"/>
            <a:r>
              <a:rPr lang="es-ES" sz="1600" dirty="0" smtClean="0"/>
              <a:t>Renunció al cargo de Presidente Interino, para dedicarse a sus labores ordinarias en la política y en el campo, el 1 de diciembre de 1938; la Asamblea entre gallos y media noche nombra Presidente Constitucional al Dr. Aurelio Mosquera Narváez. </a:t>
            </a:r>
            <a:endParaRPr lang="es-ES" sz="1600" dirty="0"/>
          </a:p>
        </p:txBody>
      </p:sp>
      <p:sp>
        <p:nvSpPr>
          <p:cNvPr id="3" name="2 Rectángulo"/>
          <p:cNvSpPr/>
          <p:nvPr/>
        </p:nvSpPr>
        <p:spPr>
          <a:xfrm>
            <a:off x="1988840" y="691085"/>
            <a:ext cx="3937296" cy="369332"/>
          </a:xfrm>
          <a:prstGeom prst="rect">
            <a:avLst/>
          </a:prstGeom>
        </p:spPr>
        <p:txBody>
          <a:bodyPr wrap="none">
            <a:spAutoFit/>
          </a:bodyPr>
          <a:lstStyle/>
          <a:p>
            <a:r>
              <a:rPr lang="es-ES" dirty="0" smtClean="0"/>
              <a:t>DR. MANUEL MARÍA BORRERO </a:t>
            </a:r>
          </a:p>
        </p:txBody>
      </p:sp>
      <p:pic>
        <p:nvPicPr>
          <p:cNvPr id="4" name="Picture 2"/>
          <p:cNvPicPr>
            <a:picLocks noChangeAspect="1" noChangeArrowheads="1"/>
          </p:cNvPicPr>
          <p:nvPr/>
        </p:nvPicPr>
        <p:blipFill>
          <a:blip r:embed="rId2"/>
          <a:srcRect t="66484"/>
          <a:stretch>
            <a:fillRect/>
          </a:stretch>
        </p:blipFill>
        <p:spPr bwMode="auto">
          <a:xfrm>
            <a:off x="548680" y="285720"/>
            <a:ext cx="1272204" cy="1549395"/>
          </a:xfrm>
          <a:prstGeom prst="rect">
            <a:avLst/>
          </a:prstGeom>
          <a:noFill/>
          <a:ln w="9525">
            <a:noFill/>
            <a:miter lim="800000"/>
            <a:headEnd/>
            <a:tailEnd/>
          </a:ln>
          <a:effectLst/>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b="67033"/>
          <a:stretch>
            <a:fillRect/>
          </a:stretch>
        </p:blipFill>
        <p:spPr bwMode="auto">
          <a:xfrm>
            <a:off x="160712" y="190469"/>
            <a:ext cx="807244" cy="1524011"/>
          </a:xfrm>
          <a:prstGeom prst="rect">
            <a:avLst/>
          </a:prstGeom>
          <a:noFill/>
          <a:ln w="9525">
            <a:noFill/>
            <a:miter lim="800000"/>
            <a:headEnd/>
            <a:tailEnd/>
          </a:ln>
          <a:effectLst/>
        </p:spPr>
      </p:pic>
      <p:sp>
        <p:nvSpPr>
          <p:cNvPr id="3" name="2 Rectángulo"/>
          <p:cNvSpPr/>
          <p:nvPr/>
        </p:nvSpPr>
        <p:spPr>
          <a:xfrm>
            <a:off x="160711" y="1904982"/>
            <a:ext cx="6482999" cy="6494085"/>
          </a:xfrm>
          <a:prstGeom prst="rect">
            <a:avLst/>
          </a:prstGeom>
        </p:spPr>
        <p:txBody>
          <a:bodyPr wrap="square">
            <a:spAutoFit/>
          </a:bodyPr>
          <a:lstStyle/>
          <a:p>
            <a:pPr algn="just"/>
            <a:r>
              <a:rPr lang="es-ES" sz="1600" b="1" dirty="0" smtClean="0"/>
              <a:t>Administración</a:t>
            </a:r>
            <a:r>
              <a:rPr lang="es-ES" sz="1600" dirty="0" smtClean="0"/>
              <a:t>.- Presidente Constitucional. Gobernó desde el 2 de diciembre de 1938 hasta el 17 de noviembre de 1939. </a:t>
            </a:r>
          </a:p>
          <a:p>
            <a:pPr algn="just"/>
            <a:endParaRPr lang="es-ES" sz="1600" dirty="0" smtClean="0"/>
          </a:p>
          <a:p>
            <a:pPr algn="just"/>
            <a:r>
              <a:rPr lang="es-ES" sz="1600" b="1" dirty="0" smtClean="0"/>
              <a:t>Biografía</a:t>
            </a:r>
            <a:r>
              <a:rPr lang="es-ES" sz="1600" dirty="0" smtClean="0"/>
              <a:t>.- Nació en Quito el 2 de agosto de 1883 y murió en Quito (en ejército del poder) el 16 de noviembre de 1939. La verdadera causa de su muerte quedó envuelta en el misterio. </a:t>
            </a:r>
          </a:p>
          <a:p>
            <a:pPr algn="just"/>
            <a:r>
              <a:rPr lang="es-ES" sz="1600" dirty="0" smtClean="0"/>
              <a:t>Realizó sus primeros estudios en el instituto La Salle, teniendo como </a:t>
            </a:r>
            <a:r>
              <a:rPr lang="es-ES" sz="1600" dirty="0"/>
              <a:t>maestro al Santo Hermano Miguel, los secundarios continuó en el colegio </a:t>
            </a:r>
            <a:r>
              <a:rPr lang="es-ES" sz="1600" dirty="0" smtClean="0"/>
              <a:t>San </a:t>
            </a:r>
            <a:r>
              <a:rPr lang="es-ES" sz="1600" dirty="0"/>
              <a:t>Gabriel. En 19906 se graduó de médico cirujano en la Universidad central. </a:t>
            </a:r>
            <a:endParaRPr lang="es-ES" sz="1600" dirty="0" smtClean="0"/>
          </a:p>
          <a:p>
            <a:pPr algn="just"/>
            <a:endParaRPr lang="es-ES" sz="1600" dirty="0"/>
          </a:p>
          <a:p>
            <a:pPr algn="just"/>
            <a:r>
              <a:rPr lang="es-ES" sz="1600" dirty="0"/>
              <a:t>Fue Rector y Profesor de la Universidad, Presidente de la Junta Liberal Radical de Pichincha, Presidente del Colegio de Médicos de Pichincha, Senador de la República, Vicepresidente de Senado. </a:t>
            </a:r>
          </a:p>
          <a:p>
            <a:pPr algn="just"/>
            <a:r>
              <a:rPr lang="es-ES" sz="1600" dirty="0"/>
              <a:t>Obras.- La labor cumplida por Mosquera fue dinámica y sería, encauzada en </a:t>
            </a:r>
            <a:r>
              <a:rPr lang="es-ES" sz="1600" dirty="0" smtClean="0"/>
              <a:t>un </a:t>
            </a:r>
            <a:r>
              <a:rPr lang="es-ES" sz="1600" dirty="0"/>
              <a:t>ritmo de orden y sagacidad. Se atiende los problemas sociales y económicos. El Ecuador asiste a dos Conferencias Panamericanas; la de Lima y la de Panamá. </a:t>
            </a:r>
          </a:p>
          <a:p>
            <a:pPr algn="just"/>
            <a:r>
              <a:rPr lang="es-ES" sz="1600" dirty="0"/>
              <a:t>Hay atención por las obras públicas. </a:t>
            </a:r>
            <a:endParaRPr lang="es-ES" sz="1600" dirty="0" smtClean="0"/>
          </a:p>
          <a:p>
            <a:pPr algn="just"/>
            <a:endParaRPr lang="es-ES" sz="1600" dirty="0"/>
          </a:p>
          <a:p>
            <a:pPr algn="just"/>
            <a:r>
              <a:rPr lang="es-ES" sz="1600" dirty="0"/>
              <a:t>MUERE EN EL PODER.- La obra de Mosquera quedó trunca, porque murió el </a:t>
            </a:r>
            <a:r>
              <a:rPr lang="es-ES" sz="1600" dirty="0" smtClean="0"/>
              <a:t>17 </a:t>
            </a:r>
            <a:r>
              <a:rPr lang="es-ES" sz="1600" dirty="0"/>
              <a:t>de noviembre de 1939, quedando envuelta en el misterio de la causa. </a:t>
            </a:r>
          </a:p>
          <a:p>
            <a:pPr algn="just"/>
            <a:r>
              <a:rPr lang="es-ES" sz="1600" dirty="0"/>
              <a:t>Asumió el mando el Dr. Carlos Alberto Arroyo del Río, Presidente del Senado. </a:t>
            </a:r>
          </a:p>
          <a:p>
            <a:pPr algn="just"/>
            <a:endParaRPr lang="es-ES" sz="1600" dirty="0"/>
          </a:p>
        </p:txBody>
      </p:sp>
      <p:sp>
        <p:nvSpPr>
          <p:cNvPr id="5" name="4 Rectángulo"/>
          <p:cNvSpPr/>
          <p:nvPr/>
        </p:nvSpPr>
        <p:spPr>
          <a:xfrm>
            <a:off x="1232282" y="761973"/>
            <a:ext cx="4540025" cy="369332"/>
          </a:xfrm>
          <a:prstGeom prst="rect">
            <a:avLst/>
          </a:prstGeom>
        </p:spPr>
        <p:txBody>
          <a:bodyPr wrap="none">
            <a:spAutoFit/>
          </a:bodyPr>
          <a:lstStyle/>
          <a:p>
            <a:r>
              <a:rPr lang="es-ES" dirty="0" smtClean="0"/>
              <a:t>DR. AURELIO MOSQUERA NARVÁEZ </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6298" y="251520"/>
            <a:ext cx="6167038" cy="3785652"/>
          </a:xfrm>
          <a:prstGeom prst="rect">
            <a:avLst/>
          </a:prstGeom>
        </p:spPr>
        <p:txBody>
          <a:bodyPr wrap="square">
            <a:spAutoFit/>
          </a:bodyPr>
          <a:lstStyle/>
          <a:p>
            <a:pPr algn="just"/>
            <a:r>
              <a:rPr lang="es-ES" sz="1600" b="1" dirty="0" smtClean="0"/>
              <a:t>Aspectos Positivos </a:t>
            </a:r>
          </a:p>
          <a:p>
            <a:pPr algn="just"/>
            <a:endParaRPr lang="es-ES" sz="1600" dirty="0" smtClean="0"/>
          </a:p>
          <a:p>
            <a:pPr algn="just"/>
            <a:r>
              <a:rPr lang="es-ES" sz="1600" dirty="0" smtClean="0"/>
              <a:t>En su corta administración procuró llevar al país por caminos seguros y de progreso.</a:t>
            </a:r>
          </a:p>
          <a:p>
            <a:pPr algn="just"/>
            <a:r>
              <a:rPr lang="es-ES" sz="1600" dirty="0" smtClean="0"/>
              <a:t> </a:t>
            </a:r>
          </a:p>
          <a:p>
            <a:pPr algn="just"/>
            <a:r>
              <a:rPr lang="es-ES" sz="1600" b="1" dirty="0" smtClean="0"/>
              <a:t>Aspectos Negativos </a:t>
            </a:r>
          </a:p>
          <a:p>
            <a:pPr algn="just"/>
            <a:endParaRPr lang="es-ES" sz="1600" dirty="0" smtClean="0"/>
          </a:p>
          <a:p>
            <a:pPr algn="just"/>
            <a:r>
              <a:rPr lang="es-ES" sz="1600" dirty="0" smtClean="0"/>
              <a:t>Al romperse el orden constitucional los políticos reaccionaron violentamente en su contra y lo atacaron por todos los frentes creando un ambiente de incertidumbre que puso en peligro la estabilidad del gobierno. </a:t>
            </a:r>
          </a:p>
          <a:p>
            <a:pPr algn="just"/>
            <a:endParaRPr lang="es-ES" sz="1600" dirty="0" smtClean="0"/>
          </a:p>
          <a:p>
            <a:pPr algn="just"/>
            <a:r>
              <a:rPr lang="es-ES" sz="1600" dirty="0" smtClean="0"/>
              <a:t>En esa delicada época de transformación socio-política que se produjo como consecuencia de la Revolución Juliana que puso fin al gobierno. </a:t>
            </a:r>
            <a:endParaRPr lang="es-ES"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2403693"/>
            <a:ext cx="5843857" cy="5755422"/>
          </a:xfrm>
          <a:prstGeom prst="rect">
            <a:avLst/>
          </a:prstGeom>
        </p:spPr>
        <p:txBody>
          <a:bodyPr wrap="square">
            <a:spAutoFit/>
          </a:bodyPr>
          <a:lstStyle/>
          <a:p>
            <a:pPr algn="just"/>
            <a:r>
              <a:rPr lang="es-ES" sz="1600" b="1" dirty="0" smtClean="0"/>
              <a:t>Biografía</a:t>
            </a:r>
            <a:r>
              <a:rPr lang="es-ES" sz="1600" dirty="0" smtClean="0"/>
              <a:t>.- Don Manuel </a:t>
            </a:r>
            <a:r>
              <a:rPr lang="es-ES" sz="1600" dirty="0" err="1" smtClean="0"/>
              <a:t>Ascázubi</a:t>
            </a:r>
            <a:r>
              <a:rPr lang="es-ES" sz="1600" dirty="0" smtClean="0"/>
              <a:t> y </a:t>
            </a:r>
            <a:r>
              <a:rPr lang="es-ES" sz="1600" dirty="0" err="1" smtClean="0"/>
              <a:t>Matheu</a:t>
            </a:r>
            <a:r>
              <a:rPr lang="es-ES" sz="1600" dirty="0" smtClean="0"/>
              <a:t> fue hijo de José de </a:t>
            </a:r>
            <a:r>
              <a:rPr lang="es-ES" sz="1600" dirty="0" err="1" smtClean="0"/>
              <a:t>Ascázubi</a:t>
            </a:r>
            <a:r>
              <a:rPr lang="es-ES" sz="1600" dirty="0" smtClean="0"/>
              <a:t> y doña Mariana </a:t>
            </a:r>
            <a:r>
              <a:rPr lang="es-ES" sz="1600" dirty="0" err="1" smtClean="0"/>
              <a:t>Matheu</a:t>
            </a:r>
            <a:r>
              <a:rPr lang="es-ES" sz="1600" dirty="0" smtClean="0"/>
              <a:t>. Triste y desolada fue la vida del coronel </a:t>
            </a:r>
            <a:r>
              <a:rPr lang="es-ES" sz="1600" dirty="0" err="1" smtClean="0"/>
              <a:t>Ascázubi</a:t>
            </a:r>
            <a:r>
              <a:rPr lang="es-ES" sz="1600" dirty="0" smtClean="0"/>
              <a:t>, su padre desde el trágico acontecimiento desde el 10 de agosto de 1810 estuvo perseguido y oculto, ni aún pudo asistir a la muerte temprana de su esposa, en 1813, la persecución lo salvo por poco tiempo.</a:t>
            </a:r>
          </a:p>
          <a:p>
            <a:pPr algn="just"/>
            <a:endParaRPr lang="es-ES" sz="1600" dirty="0" smtClean="0"/>
          </a:p>
          <a:p>
            <a:pPr algn="just"/>
            <a:r>
              <a:rPr lang="es-ES" sz="1600" b="1" dirty="0" smtClean="0"/>
              <a:t>Administración.- </a:t>
            </a:r>
            <a:r>
              <a:rPr lang="es-ES" sz="1600" dirty="0" smtClean="0"/>
              <a:t>15 de octubre de 1849 al 10 de junio de 1850. </a:t>
            </a:r>
          </a:p>
          <a:p>
            <a:pPr algn="just"/>
            <a:endParaRPr lang="es-ES" sz="1600" dirty="0" smtClean="0"/>
          </a:p>
          <a:p>
            <a:pPr algn="just"/>
            <a:r>
              <a:rPr lang="es-ES" sz="1600" b="1" dirty="0" smtClean="0"/>
              <a:t>Datos</a:t>
            </a:r>
            <a:r>
              <a:rPr lang="es-ES" sz="1600" dirty="0" smtClean="0"/>
              <a:t>.- Tan importante fue en lo hacendario, en lo fiscal y en lo educativo el desempeño de Malo su ministro que generalmente a este época se le suele llamar con el nombre de MALO ASCAZUBI. Lo más arduo para Malo fue la reforma moral del ejército. Fundó las escuelas dominicanas para el pueblo. Una Escuela de Obstetricia en Cuenca y restablecimiento de la náutica en Guayaquil. Construyó un dique de arena en Guayaquil, un puente sobre el río Jubones para facilitar el comercio. Hubo método y claridad en la contabilidad fiscal. Impulsó las artes y trabajos manuales. </a:t>
            </a:r>
          </a:p>
          <a:p>
            <a:pPr algn="just"/>
            <a:endParaRPr lang="es-ES" sz="1600" dirty="0"/>
          </a:p>
        </p:txBody>
      </p:sp>
      <p:pic>
        <p:nvPicPr>
          <p:cNvPr id="20482" name="Picture 2"/>
          <p:cNvPicPr>
            <a:picLocks noChangeAspect="1" noChangeArrowheads="1"/>
          </p:cNvPicPr>
          <p:nvPr/>
        </p:nvPicPr>
        <p:blipFill>
          <a:blip r:embed="rId2"/>
          <a:srcRect t="48000" b="3999"/>
          <a:stretch>
            <a:fillRect/>
          </a:stretch>
        </p:blipFill>
        <p:spPr bwMode="auto">
          <a:xfrm>
            <a:off x="476672" y="571472"/>
            <a:ext cx="1152128" cy="1524011"/>
          </a:xfrm>
          <a:prstGeom prst="rect">
            <a:avLst/>
          </a:prstGeom>
          <a:noFill/>
          <a:ln w="9525">
            <a:noFill/>
            <a:miter lim="800000"/>
            <a:headEnd/>
            <a:tailEnd/>
          </a:ln>
          <a:effectLst/>
        </p:spPr>
      </p:pic>
      <p:sp>
        <p:nvSpPr>
          <p:cNvPr id="4" name="3 CuadroTexto"/>
          <p:cNvSpPr txBox="1"/>
          <p:nvPr/>
        </p:nvSpPr>
        <p:spPr>
          <a:xfrm>
            <a:off x="1821645" y="857225"/>
            <a:ext cx="2893239" cy="923330"/>
          </a:xfrm>
          <a:prstGeom prst="rect">
            <a:avLst/>
          </a:prstGeom>
          <a:noFill/>
        </p:spPr>
        <p:txBody>
          <a:bodyPr wrap="square" rtlCol="0">
            <a:spAutoFit/>
          </a:bodyPr>
          <a:lstStyle/>
          <a:p>
            <a:r>
              <a:rPr lang="es-ES" dirty="0" smtClean="0"/>
              <a:t>MANUEL ASCAZUBI MATHEU </a:t>
            </a:r>
          </a:p>
          <a:p>
            <a:endParaRPr lang="es-E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07133" y="1889695"/>
            <a:ext cx="6429420" cy="6001643"/>
          </a:xfrm>
          <a:prstGeom prst="rect">
            <a:avLst/>
          </a:prstGeom>
        </p:spPr>
        <p:txBody>
          <a:bodyPr wrap="square">
            <a:spAutoFit/>
          </a:bodyPr>
          <a:lstStyle/>
          <a:p>
            <a:pPr algn="just"/>
            <a:r>
              <a:rPr lang="es-ES" sz="1600" b="1" dirty="0" smtClean="0"/>
              <a:t>Administración</a:t>
            </a:r>
            <a:r>
              <a:rPr lang="es-ES" sz="1600" dirty="0" smtClean="0"/>
              <a:t>.- Gobernó como presidente encargado del 17 </a:t>
            </a:r>
          </a:p>
          <a:p>
            <a:pPr algn="just"/>
            <a:r>
              <a:rPr lang="es-ES" sz="1600" dirty="0" smtClean="0"/>
              <a:t>de noviembre de 1939 al 10 de diciembre de 1939. </a:t>
            </a:r>
          </a:p>
          <a:p>
            <a:pPr algn="just"/>
            <a:endParaRPr lang="es-ES" sz="1600" dirty="0" smtClean="0"/>
          </a:p>
          <a:p>
            <a:pPr algn="just"/>
            <a:r>
              <a:rPr lang="es-ES" sz="1600" b="1" dirty="0" smtClean="0"/>
              <a:t>Datos</a:t>
            </a:r>
            <a:r>
              <a:rPr lang="es-ES" sz="1600" dirty="0" smtClean="0"/>
              <a:t>.- Ocurrida la muerte del Dr. Aurelio Mosquera Narváez en ejercicio del mando, por disposición de la Constitución vigente, asumió el mando el Dr. Carlos Alberto Arroyo del Río, Presidente del Senado, el 17 de noviembre de 1939. </a:t>
            </a:r>
          </a:p>
          <a:p>
            <a:pPr algn="just"/>
            <a:r>
              <a:rPr lang="es-ES" sz="1600" dirty="0" smtClean="0"/>
              <a:t>Convocó e alecciones presidenciales, terciando como candidatos. Jacinto Jijón y Caamaño, por los conservadores, por los independientes y </a:t>
            </a:r>
            <a:r>
              <a:rPr lang="es-ES" sz="1600" dirty="0" err="1" smtClean="0"/>
              <a:t>velasquistas</a:t>
            </a:r>
            <a:r>
              <a:rPr lang="es-ES" sz="1600" dirty="0" smtClean="0"/>
              <a:t>, el Dr. José María Velasco Ibarra, y, por los liberales, el Dr. Carlos Alberto Arroyo del Río, por cuyo motivo renunció al mando a favor del Presidente de los Diputados, Dr. Andrés F. Córdova Nieto, según precepto constitucional y se retiró a organizar la campaña proselitista, el 10 de diciembre de 1939. </a:t>
            </a:r>
          </a:p>
          <a:p>
            <a:pPr algn="just"/>
            <a:endParaRPr lang="es-ES" sz="1600" dirty="0" smtClean="0"/>
          </a:p>
          <a:p>
            <a:pPr algn="just"/>
            <a:r>
              <a:rPr lang="es-ES" sz="1600" b="1" dirty="0" smtClean="0"/>
              <a:t>Aspectos Positivos </a:t>
            </a:r>
          </a:p>
          <a:p>
            <a:pPr algn="just"/>
            <a:r>
              <a:rPr lang="es-ES" sz="1600" dirty="0" smtClean="0"/>
              <a:t>Fue el último representante de los intereses del liberalismo de tipo agroindustrial y bancario.</a:t>
            </a:r>
          </a:p>
          <a:p>
            <a:pPr algn="just"/>
            <a:endParaRPr lang="es-ES" sz="1600" dirty="0" smtClean="0"/>
          </a:p>
          <a:p>
            <a:pPr algn="just"/>
            <a:r>
              <a:rPr lang="es-ES" sz="1600" b="1" dirty="0"/>
              <a:t>Aspectos Negativos </a:t>
            </a:r>
          </a:p>
          <a:p>
            <a:pPr algn="just"/>
            <a:r>
              <a:rPr lang="es-ES" sz="1600" dirty="0"/>
              <a:t>Durante su Gobierno, se produjo la guerra con el Perú de 1941 y la firma </a:t>
            </a:r>
            <a:r>
              <a:rPr lang="es-ES" sz="1600" dirty="0" smtClean="0"/>
              <a:t>del </a:t>
            </a:r>
            <a:r>
              <a:rPr lang="es-ES" sz="1600" dirty="0"/>
              <a:t>Protocolo de Río de Janeiro</a:t>
            </a:r>
          </a:p>
          <a:p>
            <a:pPr algn="just"/>
            <a:endParaRPr lang="es-ES" sz="1600" dirty="0"/>
          </a:p>
        </p:txBody>
      </p:sp>
      <p:pic>
        <p:nvPicPr>
          <p:cNvPr id="93185" name="Picture 1"/>
          <p:cNvPicPr>
            <a:picLocks noChangeAspect="1" noChangeArrowheads="1"/>
          </p:cNvPicPr>
          <p:nvPr/>
        </p:nvPicPr>
        <p:blipFill>
          <a:blip r:embed="rId2"/>
          <a:srcRect/>
          <a:stretch>
            <a:fillRect/>
          </a:stretch>
        </p:blipFill>
        <p:spPr bwMode="auto">
          <a:xfrm>
            <a:off x="160711" y="380971"/>
            <a:ext cx="964413" cy="1549400"/>
          </a:xfrm>
          <a:prstGeom prst="rect">
            <a:avLst/>
          </a:prstGeom>
          <a:noFill/>
          <a:ln w="9525">
            <a:noFill/>
            <a:miter lim="800000"/>
            <a:headEnd/>
            <a:tailEnd/>
          </a:ln>
          <a:effectLst/>
        </p:spPr>
      </p:pic>
      <p:sp>
        <p:nvSpPr>
          <p:cNvPr id="6" name="5 Rectángulo"/>
          <p:cNvSpPr/>
          <p:nvPr/>
        </p:nvSpPr>
        <p:spPr>
          <a:xfrm>
            <a:off x="1125125" y="571473"/>
            <a:ext cx="3429000" cy="923330"/>
          </a:xfrm>
          <a:prstGeom prst="rect">
            <a:avLst/>
          </a:prstGeom>
        </p:spPr>
        <p:txBody>
          <a:bodyPr>
            <a:spAutoFit/>
          </a:bodyPr>
          <a:lstStyle/>
          <a:p>
            <a:r>
              <a:rPr lang="es-ES" dirty="0" smtClean="0"/>
              <a:t>INTERINAZGO DEL DR. CARLOS ALBERTO ARROYO DEL RÍO</a:t>
            </a:r>
            <a:endParaRPr lang="es-E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149" y="190469"/>
            <a:ext cx="6202187" cy="7478970"/>
          </a:xfrm>
          <a:prstGeom prst="rect">
            <a:avLst/>
          </a:prstGeom>
        </p:spPr>
        <p:txBody>
          <a:bodyPr wrap="square">
            <a:spAutoFit/>
          </a:bodyPr>
          <a:lstStyle/>
          <a:p>
            <a:pPr algn="just"/>
            <a:r>
              <a:rPr lang="es-ES" sz="1600" dirty="0" smtClean="0"/>
              <a:t>INTERINAZGO DEL DR. ANDRÉS F. CÓRDOVA NIETO </a:t>
            </a:r>
          </a:p>
          <a:p>
            <a:pPr algn="just"/>
            <a:r>
              <a:rPr lang="es-ES" sz="1600" dirty="0" smtClean="0"/>
              <a:t>Administración.- Encargado del Poder: Del 10 de diciembre de 1939 al 10 de agosto de 1940.- 9 meses -. </a:t>
            </a:r>
          </a:p>
          <a:p>
            <a:pPr algn="just"/>
            <a:endParaRPr lang="es-ES" sz="1600" dirty="0" smtClean="0"/>
          </a:p>
          <a:p>
            <a:pPr algn="just"/>
            <a:r>
              <a:rPr lang="es-ES" sz="1600" b="1" dirty="0" smtClean="0"/>
              <a:t>Biografía</a:t>
            </a:r>
            <a:r>
              <a:rPr lang="es-ES" sz="1600" dirty="0" smtClean="0"/>
              <a:t>.- Nació en el cantón Cañar el 8 de mayo de 1892 en la provincia del mismo nombre, fueron sus padres el doctor Andrés Fernández de Córdova y la señora Javiera Nieto Serrano. Aprendió las primeras letras en una escuelita de la localidad, continuando en la escuela de los Hermanos Cristianos de Cuenca. Los estudios secundarios realizó en el colegio Benigno Malo y seminario de Cuenca. Se graduó de abogado el 4 de junio de 1920. Afiliado al partido liberal el 5 de junio de 1912. Fue funcionario de educación. Excelente maestro y Rector del colegio Benigno Malo, decano de la Facultad de Jurisprudencia, Diputado al Congreso Nacional y a la Asamblea Nacional Constituyente de 1966-7. </a:t>
            </a:r>
          </a:p>
          <a:p>
            <a:pPr algn="just"/>
            <a:endParaRPr lang="es-ES" sz="1600" dirty="0" smtClean="0"/>
          </a:p>
          <a:p>
            <a:pPr algn="just"/>
            <a:r>
              <a:rPr lang="es-ES" sz="1600" b="1" dirty="0" smtClean="0"/>
              <a:t>Datos</a:t>
            </a:r>
            <a:r>
              <a:rPr lang="es-ES" sz="1600" dirty="0" smtClean="0"/>
              <a:t>.- Nueve meses duró el encargo del Poder en la persona del Dr. Andrés y Córdova Nieto, durante los cuales se entregó a trabajar con entusiasmo y los deseos de mejorar el orden administrativo. </a:t>
            </a:r>
          </a:p>
          <a:p>
            <a:pPr algn="just"/>
            <a:endParaRPr lang="es-ES" sz="1600" dirty="0" smtClean="0"/>
          </a:p>
          <a:p>
            <a:pPr algn="just"/>
            <a:r>
              <a:rPr lang="es-ES" sz="1600" dirty="0" smtClean="0"/>
              <a:t>Se fundó la Escuela de Carabineros y modernización de la política. Tecnificación del Ejército, renovación aduanera y el reglamento para el control de cambios monetarios. </a:t>
            </a:r>
          </a:p>
          <a:p>
            <a:pPr algn="just"/>
            <a:endParaRPr lang="es-ES" sz="1600" dirty="0" smtClean="0"/>
          </a:p>
          <a:p>
            <a:pPr algn="just"/>
            <a:r>
              <a:rPr lang="es-ES" sz="1600" dirty="0" smtClean="0"/>
              <a:t>Al reunirse el Congreso el 10 de agosto de 1940, el Dr. Córdova presentó la renuncia de su encargo supremo. El Congreso la aceptó, en reemplazo designó para Presidente Interino al Dr. Julio E. Moreno</a:t>
            </a:r>
            <a:endParaRPr lang="es-ES" sz="1600"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648" y="761976"/>
            <a:ext cx="6120680" cy="2800767"/>
          </a:xfrm>
          <a:prstGeom prst="rect">
            <a:avLst/>
          </a:prstGeom>
        </p:spPr>
        <p:txBody>
          <a:bodyPr wrap="square">
            <a:spAutoFit/>
          </a:bodyPr>
          <a:lstStyle/>
          <a:p>
            <a:pPr algn="just"/>
            <a:r>
              <a:rPr lang="es-ES" sz="1600" b="1" dirty="0" smtClean="0"/>
              <a:t>Aspectos Positivos </a:t>
            </a:r>
          </a:p>
          <a:p>
            <a:pPr algn="just"/>
            <a:endParaRPr lang="es-ES" sz="1600" dirty="0" smtClean="0"/>
          </a:p>
          <a:p>
            <a:pPr algn="just"/>
            <a:r>
              <a:rPr lang="es-ES" sz="1600" dirty="0" smtClean="0"/>
              <a:t>Fue un hombre valioso y muy humanitario, como político tuvo una larga y sinuosa trayectoria.</a:t>
            </a:r>
          </a:p>
          <a:p>
            <a:pPr algn="just"/>
            <a:r>
              <a:rPr lang="es-ES" sz="1600" dirty="0" smtClean="0"/>
              <a:t> </a:t>
            </a:r>
          </a:p>
          <a:p>
            <a:pPr algn="just"/>
            <a:r>
              <a:rPr lang="es-ES" sz="1600" b="1" dirty="0" smtClean="0"/>
              <a:t>Aspectos Negativos </a:t>
            </a:r>
          </a:p>
          <a:p>
            <a:pPr algn="just"/>
            <a:endParaRPr lang="es-ES" sz="1600" dirty="0" smtClean="0"/>
          </a:p>
          <a:p>
            <a:pPr algn="just"/>
            <a:r>
              <a:rPr lang="es-ES" sz="1600" dirty="0" smtClean="0"/>
              <a:t>Nueve meses duró el encargo del Poder en la persona del Dr. Andrés y Córdova Nieto, durante los cuales se entregó a trabajar con entusiasmo y los deseos de mejorar el orden administrativo.</a:t>
            </a:r>
            <a:endParaRPr lang="es-ES" sz="1600"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75025" y="323528"/>
            <a:ext cx="5934295" cy="3785652"/>
          </a:xfrm>
          <a:prstGeom prst="rect">
            <a:avLst/>
          </a:prstGeom>
        </p:spPr>
        <p:txBody>
          <a:bodyPr wrap="square">
            <a:spAutoFit/>
          </a:bodyPr>
          <a:lstStyle/>
          <a:p>
            <a:pPr algn="just"/>
            <a:r>
              <a:rPr lang="es-ES" sz="1600" b="1" dirty="0" smtClean="0"/>
              <a:t>INTERINAZGO DEL DR. JULIO ENRIQUE MORENO </a:t>
            </a:r>
          </a:p>
          <a:p>
            <a:pPr algn="just"/>
            <a:endParaRPr lang="es-ES" sz="1600" b="1" dirty="0" smtClean="0"/>
          </a:p>
          <a:p>
            <a:pPr algn="just"/>
            <a:r>
              <a:rPr lang="es-ES" sz="1600" b="1" dirty="0" smtClean="0"/>
              <a:t>Administración</a:t>
            </a:r>
            <a:r>
              <a:rPr lang="es-ES" sz="1600" dirty="0" smtClean="0"/>
              <a:t>.- Encargado del Poder: Del 10 de agosto de 1940 al 31 de agosto de 1940. </a:t>
            </a:r>
          </a:p>
          <a:p>
            <a:pPr algn="just"/>
            <a:endParaRPr lang="es-ES" sz="1600" dirty="0" smtClean="0"/>
          </a:p>
          <a:p>
            <a:pPr algn="just"/>
            <a:r>
              <a:rPr lang="es-ES" sz="1600" b="1" dirty="0" smtClean="0"/>
              <a:t>Biografía</a:t>
            </a:r>
            <a:r>
              <a:rPr lang="es-ES" sz="1600" dirty="0" smtClean="0"/>
              <a:t>.- Julio Enrique Moreno, fue ampliamente conocido en el ámbito nacional como estadista de superior jerarquía. Fue Ministro de Gobierno, Presidente del H. Congreso Nacional. Liberal Radical de convicciones y acciones, buen pensador y escritor.</a:t>
            </a:r>
          </a:p>
          <a:p>
            <a:pPr algn="just"/>
            <a:endParaRPr lang="es-ES" sz="1600" dirty="0" smtClean="0"/>
          </a:p>
          <a:p>
            <a:pPr algn="just"/>
            <a:r>
              <a:rPr lang="es-ES" sz="1600" b="1" dirty="0" smtClean="0"/>
              <a:t>Datos</a:t>
            </a:r>
            <a:r>
              <a:rPr lang="es-ES" sz="1600" dirty="0" smtClean="0"/>
              <a:t>.- El Dr. Julio Enrique Moreno, entregó el mando al Presidente electo Dr. Carlos Alberto Arroyo del Río el 1 de septiembre de 1940. </a:t>
            </a:r>
          </a:p>
          <a:p>
            <a:pPr algn="just"/>
            <a:endParaRPr lang="es-ES" sz="1600"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8" y="476222"/>
            <a:ext cx="6268685" cy="4524315"/>
          </a:xfrm>
          <a:prstGeom prst="rect">
            <a:avLst/>
          </a:prstGeom>
        </p:spPr>
        <p:txBody>
          <a:bodyPr wrap="square">
            <a:spAutoFit/>
          </a:bodyPr>
          <a:lstStyle/>
          <a:p>
            <a:pPr algn="just"/>
            <a:r>
              <a:rPr lang="es-ES" sz="1600" b="1" dirty="0" smtClean="0"/>
              <a:t>CORONEL CARLOS MANCHENO CAJAS –DICTADOR- </a:t>
            </a:r>
          </a:p>
          <a:p>
            <a:pPr algn="just"/>
            <a:endParaRPr lang="es-ES" sz="1600" dirty="0" smtClean="0"/>
          </a:p>
          <a:p>
            <a:pPr algn="just"/>
            <a:r>
              <a:rPr lang="es-ES" sz="1600" dirty="0" smtClean="0"/>
              <a:t>EN EL PODER: Del 25 de agosto del 31 de agosto de 1947 –seis días- </a:t>
            </a:r>
            <a:r>
              <a:rPr lang="es-ES" sz="1600" dirty="0" err="1" smtClean="0"/>
              <a:t>Mancheno</a:t>
            </a:r>
            <a:r>
              <a:rPr lang="es-ES" sz="1600" dirty="0" smtClean="0"/>
              <a:t> al derrocar a Velasco Ibarra, asume la dictadura militar y declara vigente la Constitución de 1906, declara que gobernará con los mejores hombres de los partidos políticos, pero </a:t>
            </a:r>
            <a:r>
              <a:rPr lang="es-ES" sz="1600" dirty="0" err="1" smtClean="0"/>
              <a:t>Mancheno</a:t>
            </a:r>
            <a:r>
              <a:rPr lang="es-ES" sz="1600" dirty="0" smtClean="0"/>
              <a:t> Cajas apenas en el poder seis días, ya que el 31 de agosto de 1947 estalla en su tierra natal Riobamba un golpe sedicioso que propendía al retorno del orden constitucional, esta revolución la encabezó el coronel Ángel Baquerizo Dávila. </a:t>
            </a:r>
          </a:p>
          <a:p>
            <a:pPr algn="just"/>
            <a:endParaRPr lang="es-ES" sz="1600" dirty="0" smtClean="0"/>
          </a:p>
          <a:p>
            <a:pPr algn="just"/>
            <a:r>
              <a:rPr lang="es-ES" sz="1600" dirty="0" smtClean="0"/>
              <a:t>En Yambo se registra un choque y posteriormente en Socavón cerca de Ambato, triunfando la revolución de los constitucionalistas, derrotado </a:t>
            </a:r>
            <a:r>
              <a:rPr lang="es-ES" sz="1600" dirty="0" err="1" smtClean="0"/>
              <a:t>Mancheno</a:t>
            </a:r>
            <a:r>
              <a:rPr lang="es-ES" sz="1600" dirty="0" smtClean="0"/>
              <a:t> renuncia su cargo ante el triunvirato conformado por el general Luis Larrea Alba, Dr. Humberto Albornoz y Dr. Luis Maldonado Tamayo. Se asila en la embajada de Venezuela para luego desaparecer</a:t>
            </a:r>
            <a:endParaRPr lang="es-ES" sz="1600"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33" y="26774"/>
            <a:ext cx="6346203" cy="8463855"/>
          </a:xfrm>
          <a:prstGeom prst="rect">
            <a:avLst/>
          </a:prstGeom>
        </p:spPr>
        <p:txBody>
          <a:bodyPr wrap="square">
            <a:spAutoFit/>
          </a:bodyPr>
          <a:lstStyle/>
          <a:p>
            <a:pPr algn="just"/>
            <a:r>
              <a:rPr lang="es-ES" sz="1600" b="1" dirty="0" smtClean="0"/>
              <a:t>TRIUNVIRATO DE LUIS LARREA ALBA, HUMBERTO ALBORNOZ Y LUIS MALDONADO TAMAYO. </a:t>
            </a:r>
          </a:p>
          <a:p>
            <a:pPr algn="just"/>
            <a:endParaRPr lang="es-ES" sz="1600" dirty="0" smtClean="0"/>
          </a:p>
          <a:p>
            <a:pPr algn="just"/>
            <a:r>
              <a:rPr lang="es-ES" sz="1600" dirty="0" smtClean="0"/>
              <a:t>EN EL PODER: Del 2 de septiembre –dos días- </a:t>
            </a:r>
          </a:p>
          <a:p>
            <a:pPr algn="just"/>
            <a:endParaRPr lang="es-ES" sz="1600" dirty="0" smtClean="0"/>
          </a:p>
          <a:p>
            <a:pPr algn="just"/>
            <a:r>
              <a:rPr lang="es-ES" sz="1600" b="1" dirty="0" smtClean="0"/>
              <a:t>DR. MARIANO SUAREZ VEINTIMILLA </a:t>
            </a:r>
          </a:p>
          <a:p>
            <a:pPr algn="just"/>
            <a:r>
              <a:rPr lang="es-ES" sz="1600" dirty="0" smtClean="0"/>
              <a:t>Administración.- Presidente Constitucional del 3 de septiembre de 1947 al 16 de septiembre de 1947 –catorce días- </a:t>
            </a:r>
          </a:p>
          <a:p>
            <a:pPr algn="just"/>
            <a:endParaRPr lang="es-ES" sz="1600" dirty="0" smtClean="0"/>
          </a:p>
          <a:p>
            <a:pPr algn="just"/>
            <a:r>
              <a:rPr lang="es-ES" sz="1600" b="1" dirty="0" smtClean="0"/>
              <a:t>Biografía</a:t>
            </a:r>
            <a:r>
              <a:rPr lang="es-ES" sz="1600" dirty="0" smtClean="0"/>
              <a:t>.- Nació en </a:t>
            </a:r>
            <a:r>
              <a:rPr lang="es-ES" sz="1600" dirty="0" err="1" smtClean="0"/>
              <a:t>Otavalo</a:t>
            </a:r>
            <a:r>
              <a:rPr lang="es-ES" sz="1600" dirty="0" smtClean="0"/>
              <a:t> el 8 de junio de 1897, murió en Quito el 23 de octubre de 1980. Fue licenciado en Ciencias Públicas y Sociales, Doctor en Jurisprudencia, realizó sus estudios de Derecho Internacional. Desempeñó las siguientes funciones: Diputado por Imbabura, Presidente del Consejo Municipal de Ibarra, Vicepresidente de la Cámara de Diputados, Ministro de Agricultura, Ministro de Tesoro, Presidente del Consejo Provincial de Pichincha, Diputado por Pichincha a la Constituyente de 1946, Electo Presidente Constitucional de la República –1947-, Vocal del Tribunal Supremo Electoral –5 veces-, Vocal y presidente del Ferrocarril Quito-Ibarra-San Lorenzo. Fue afiliado al partido Conservador Ecuatoriano. </a:t>
            </a:r>
          </a:p>
          <a:p>
            <a:pPr algn="just"/>
            <a:endParaRPr lang="es-ES" sz="1600" dirty="0" smtClean="0"/>
          </a:p>
          <a:p>
            <a:pPr algn="just"/>
            <a:r>
              <a:rPr lang="es-ES" sz="1600" b="1" dirty="0" smtClean="0"/>
              <a:t>Datos</a:t>
            </a:r>
            <a:r>
              <a:rPr lang="es-ES" sz="1600" dirty="0" smtClean="0"/>
              <a:t>.- El triunvirato de Luis Larrea Alba, Humberto Albornoz y Luis Maldonado Tamayo, recibió la dimisión de </a:t>
            </a:r>
            <a:r>
              <a:rPr lang="es-ES" sz="1600" dirty="0" err="1" smtClean="0"/>
              <a:t>Mancheno</a:t>
            </a:r>
            <a:r>
              <a:rPr lang="es-ES" sz="1600" dirty="0" smtClean="0"/>
              <a:t> Cajas, pero según la Constitución deba ocupar el Mando el Vicepresidente de la República que a la postre era el Dr. Mariano Suárez </a:t>
            </a:r>
            <a:r>
              <a:rPr lang="es-ES" sz="1600" dirty="0" err="1" smtClean="0"/>
              <a:t>Veintimilla</a:t>
            </a:r>
            <a:r>
              <a:rPr lang="es-ES" sz="1600" dirty="0" smtClean="0"/>
              <a:t> el 3 de septiembre de 1947, abrió el camino para una honrada transición política, convocó a un Congreso Extraordinario el 11 de septiembre de 1947, el cual nombró como Presidente Constitucional interino al caballero guayaquileño Carlos Julio Arosemena Tola y Vicepresidente a Don Rafael Bustamante, terminando su mandato el 16 de septiembre de 1947 el Dr. Suárez </a:t>
            </a:r>
            <a:r>
              <a:rPr lang="es-ES" sz="1600" dirty="0" err="1" smtClean="0"/>
              <a:t>Veintimilla</a:t>
            </a:r>
            <a:r>
              <a:rPr lang="es-ES" sz="1600" dirty="0" smtClean="0"/>
              <a:t>. </a:t>
            </a:r>
          </a:p>
          <a:p>
            <a:pPr algn="just"/>
            <a:endParaRPr lang="es-ES" sz="1600"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9" y="1331879"/>
            <a:ext cx="6185467" cy="7478970"/>
          </a:xfrm>
          <a:prstGeom prst="rect">
            <a:avLst/>
          </a:prstGeom>
        </p:spPr>
        <p:txBody>
          <a:bodyPr wrap="square">
            <a:spAutoFit/>
          </a:bodyPr>
          <a:lstStyle/>
          <a:p>
            <a:pPr algn="just"/>
            <a:r>
              <a:rPr lang="es-ES" sz="1600" b="1" dirty="0" smtClean="0"/>
              <a:t>		Administración</a:t>
            </a:r>
            <a:r>
              <a:rPr lang="es-ES" sz="1600" dirty="0" smtClean="0"/>
              <a:t>.- Presidente 			Constitucional: Del 17 de septiembre de 1947 al 31 de agosto de 1948. </a:t>
            </a:r>
          </a:p>
          <a:p>
            <a:pPr algn="just"/>
            <a:r>
              <a:rPr lang="es-ES" sz="1600" b="1" dirty="0" smtClean="0"/>
              <a:t>Biografía</a:t>
            </a:r>
            <a:r>
              <a:rPr lang="es-ES" sz="1600" dirty="0" smtClean="0"/>
              <a:t>.- Nació en Guayaquil el 12 de abril de 1888, murió en Guayaquil el 20 de febrero de 1952. Estuvo casado con doña Laura </a:t>
            </a:r>
            <a:r>
              <a:rPr lang="es-ES" sz="1600" dirty="0" err="1" smtClean="0"/>
              <a:t>Monroy</a:t>
            </a:r>
            <a:r>
              <a:rPr lang="es-ES" sz="1600" dirty="0" smtClean="0"/>
              <a:t>, de cuyo matrimonio nació el más tarde Presidente de la República Dr. Carlos Julio Arosemena Monroy. </a:t>
            </a:r>
          </a:p>
          <a:p>
            <a:pPr algn="just"/>
            <a:r>
              <a:rPr lang="es-ES" sz="1600" b="1" dirty="0" smtClean="0"/>
              <a:t>Datos</a:t>
            </a:r>
            <a:r>
              <a:rPr lang="es-ES" sz="1600" dirty="0" smtClean="0"/>
              <a:t>.- Carlos Julio Arosemena Tola desarrolló una gestión honesta, juiciosa, equilibrada, fue llamado en los momentos de crisis para el país por efectos de la política interna, auspició un clima de entendimiento, de paz y de encuentro nacional. La administración se desarrolló con honradez y diligencia. Se fundó en Guayaquil la Comisión de Tránsito del Guayas, que hasta hoy conserva su autonomía. Se promulgó la Ley de Régimen Monetario. Se firmo la Carta de San Francisco de Quito, la que tendrá su aplicación en el Pacto Andino.</a:t>
            </a:r>
          </a:p>
          <a:p>
            <a:pPr algn="just"/>
            <a:r>
              <a:rPr lang="es-ES" sz="1600" b="1" dirty="0" smtClean="0"/>
              <a:t>ELECCIONES</a:t>
            </a:r>
            <a:r>
              <a:rPr lang="es-ES" sz="1600" dirty="0"/>
              <a:t>.- En junio de 1948 se realizaron las elecciones presidenciales, terciando como candidatos: Manuel </a:t>
            </a:r>
            <a:r>
              <a:rPr lang="es-ES" sz="1600" dirty="0" err="1"/>
              <a:t>Elicio</a:t>
            </a:r>
            <a:r>
              <a:rPr lang="es-ES" sz="1600" dirty="0"/>
              <a:t> Flor, por el partido conservador, Galo Plaza Lasso, por el liberalismo y un grupo de independientes, Alberto Enríquez Gallo, por el socialismo y elementos de izquierda. Triunfó Galo Plaza Lasso. </a:t>
            </a:r>
          </a:p>
          <a:p>
            <a:pPr algn="just"/>
            <a:r>
              <a:rPr lang="es-ES" sz="1600" b="1" dirty="0" smtClean="0"/>
              <a:t>Aspectos </a:t>
            </a:r>
            <a:r>
              <a:rPr lang="es-ES" sz="1600" b="1" dirty="0"/>
              <a:t>Positivos </a:t>
            </a:r>
          </a:p>
          <a:p>
            <a:pPr algn="just"/>
            <a:r>
              <a:rPr lang="es-ES" sz="1600" dirty="0"/>
              <a:t>La tarea de combatir el canibalismo fue puesta a prueba en la campaña presidencial que el Gobierno preparó con cuidado </a:t>
            </a:r>
          </a:p>
          <a:p>
            <a:pPr algn="just"/>
            <a:r>
              <a:rPr lang="es-ES" sz="1600" b="1" dirty="0" smtClean="0"/>
              <a:t>Aspectos </a:t>
            </a:r>
            <a:r>
              <a:rPr lang="es-ES" sz="1600" b="1" dirty="0"/>
              <a:t>Negativos </a:t>
            </a:r>
          </a:p>
          <a:p>
            <a:pPr algn="just"/>
            <a:r>
              <a:rPr lang="es-ES" sz="1600" dirty="0"/>
              <a:t>Arosemena Tola promulgó el 13 de marzo de 1948 la Ley de Régimen Monetario, sustitutiva de la Orgánica del Banco Central.</a:t>
            </a:r>
          </a:p>
          <a:p>
            <a:pPr algn="just"/>
            <a:endParaRPr lang="es-ES" sz="1600" dirty="0" smtClean="0"/>
          </a:p>
          <a:p>
            <a:pPr algn="just"/>
            <a:endParaRPr lang="es-ES" sz="1600" dirty="0"/>
          </a:p>
        </p:txBody>
      </p:sp>
      <p:sp>
        <p:nvSpPr>
          <p:cNvPr id="3" name="2 Rectángulo"/>
          <p:cNvSpPr/>
          <p:nvPr/>
        </p:nvSpPr>
        <p:spPr>
          <a:xfrm>
            <a:off x="1553753" y="380971"/>
            <a:ext cx="4382931" cy="369332"/>
          </a:xfrm>
          <a:prstGeom prst="rect">
            <a:avLst/>
          </a:prstGeom>
        </p:spPr>
        <p:txBody>
          <a:bodyPr wrap="none">
            <a:spAutoFit/>
          </a:bodyPr>
          <a:lstStyle/>
          <a:p>
            <a:r>
              <a:rPr lang="es-ES" dirty="0" smtClean="0"/>
              <a:t>CARLOS JULIO AROSEMENA TOLA </a:t>
            </a:r>
          </a:p>
        </p:txBody>
      </p:sp>
      <p:pic>
        <p:nvPicPr>
          <p:cNvPr id="87041" name="Picture 1"/>
          <p:cNvPicPr>
            <a:picLocks noChangeAspect="1" noChangeArrowheads="1"/>
          </p:cNvPicPr>
          <p:nvPr/>
        </p:nvPicPr>
        <p:blipFill>
          <a:blip r:embed="rId2"/>
          <a:srcRect b="50000"/>
          <a:stretch>
            <a:fillRect/>
          </a:stretch>
        </p:blipFill>
        <p:spPr bwMode="auto">
          <a:xfrm>
            <a:off x="375025" y="179512"/>
            <a:ext cx="1178727" cy="1504949"/>
          </a:xfrm>
          <a:prstGeom prst="rect">
            <a:avLst/>
          </a:prstGeom>
          <a:noFill/>
          <a:ln w="9525">
            <a:noFill/>
            <a:miter lim="800000"/>
            <a:headEnd/>
            <a:tailEnd/>
          </a:ln>
          <a:effectLst/>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648" y="1817687"/>
            <a:ext cx="6048672" cy="7232749"/>
          </a:xfrm>
          <a:prstGeom prst="rect">
            <a:avLst/>
          </a:prstGeom>
        </p:spPr>
        <p:txBody>
          <a:bodyPr wrap="square">
            <a:spAutoFit/>
          </a:bodyPr>
          <a:lstStyle/>
          <a:p>
            <a:pPr algn="just"/>
            <a:r>
              <a:rPr lang="es-ES" sz="1600" b="1" dirty="0" smtClean="0"/>
              <a:t>Administración</a:t>
            </a:r>
            <a:r>
              <a:rPr lang="es-ES" sz="1600" dirty="0" smtClean="0"/>
              <a:t>.- Presidente Constitucional: Del 1 de septiembre de 1948 al 31 de agosto de 1952. </a:t>
            </a:r>
          </a:p>
          <a:p>
            <a:pPr algn="just"/>
            <a:endParaRPr lang="es-ES" sz="1600" dirty="0" smtClean="0"/>
          </a:p>
          <a:p>
            <a:pPr algn="just"/>
            <a:r>
              <a:rPr lang="es-ES" sz="1600" b="1" dirty="0" smtClean="0"/>
              <a:t>Biografía</a:t>
            </a:r>
            <a:r>
              <a:rPr lang="es-ES" sz="1600" dirty="0" smtClean="0"/>
              <a:t>.- Nació en Nueva York -Estados Unidos- cuando su </a:t>
            </a:r>
          </a:p>
          <a:p>
            <a:pPr algn="just"/>
            <a:r>
              <a:rPr lang="es-ES" sz="1600" dirty="0" smtClean="0"/>
              <a:t>padre había pasado exiliado- el 17 de febrero de 1906 y murió en Quito el 28 de enero de 1987, fueron sus padres el general Leónidas Plaza Gutiérrez y doña </a:t>
            </a:r>
            <a:r>
              <a:rPr lang="es-ES" sz="1600" dirty="0" err="1" smtClean="0"/>
              <a:t>Avelina</a:t>
            </a:r>
            <a:r>
              <a:rPr lang="es-ES" sz="1600" dirty="0" smtClean="0"/>
              <a:t> Lasso. </a:t>
            </a:r>
          </a:p>
          <a:p>
            <a:pPr algn="just"/>
            <a:endParaRPr lang="es-ES" sz="1600" dirty="0" smtClean="0"/>
          </a:p>
          <a:p>
            <a:pPr algn="just"/>
            <a:r>
              <a:rPr lang="es-ES" sz="1600" b="1" dirty="0" smtClean="0"/>
              <a:t>Obras</a:t>
            </a:r>
            <a:r>
              <a:rPr lang="es-ES" sz="1600" dirty="0" smtClean="0"/>
              <a:t>.- Galo Plaza Lasso asumió el Poder el 1 de septiembre de 1948, inició una campaña de planificación, cosa poco aplicada anteriormente, afanosamente se entregó a la tareas administrativa. Toda ideología religiosa </a:t>
            </a:r>
            <a:r>
              <a:rPr lang="es-ES" sz="1600" dirty="0"/>
              <a:t>fue respetada por el gobierno. La vida fiscal y los presupuestos del Estado hallaron un remanso notable durante el período </a:t>
            </a:r>
            <a:r>
              <a:rPr lang="es-ES" sz="1600" dirty="0" err="1"/>
              <a:t>placista</a:t>
            </a:r>
            <a:r>
              <a:rPr lang="es-ES" sz="1600" dirty="0"/>
              <a:t>. Los servidores públicos del país se hallaban puntualmente satisfechos de sus haberes. La exportación del cacao fue la primordial fuente de riqueza del Ecuador, como también del </a:t>
            </a:r>
            <a:r>
              <a:rPr lang="es-ES" sz="1600" dirty="0" smtClean="0"/>
              <a:t>banano.</a:t>
            </a:r>
            <a:endParaRPr lang="es-ES" sz="1600" dirty="0"/>
          </a:p>
          <a:p>
            <a:pPr algn="just"/>
            <a:endParaRPr lang="es-ES" sz="1600" dirty="0" smtClean="0"/>
          </a:p>
          <a:p>
            <a:pPr algn="just"/>
            <a:r>
              <a:rPr lang="es-ES" sz="1600" b="1" dirty="0"/>
              <a:t>TERREMOTO DE AMBATO</a:t>
            </a:r>
            <a:r>
              <a:rPr lang="es-ES" sz="1600" dirty="0"/>
              <a:t>.- El viernes 5 de agosto de 1949 un catastrófico terremoto afectó a la provincia de Tungurahua, Cotopaxi y Chimborazo. Ambato sufrió más daños. Pereciendo más de 5 mil personas. Plaza trajo al autor de la ley de construcciones antisísmicas de California y trabajó con el Arq. Sixto Durán Ballén. Esta administración se dedicó a reparar los daños sufridos a causa de este terremoto, una fuerte ayuda hubo de los países amigos, aunque se diluyeron muchas de ellas por los hurtos y abusos. </a:t>
            </a:r>
          </a:p>
          <a:p>
            <a:pPr algn="just"/>
            <a:endParaRPr lang="es-ES" sz="1600" dirty="0"/>
          </a:p>
        </p:txBody>
      </p:sp>
      <p:sp>
        <p:nvSpPr>
          <p:cNvPr id="3" name="2 Rectángulo"/>
          <p:cNvSpPr/>
          <p:nvPr/>
        </p:nvSpPr>
        <p:spPr>
          <a:xfrm>
            <a:off x="1768067" y="380971"/>
            <a:ext cx="2630848" cy="369332"/>
          </a:xfrm>
          <a:prstGeom prst="rect">
            <a:avLst/>
          </a:prstGeom>
        </p:spPr>
        <p:txBody>
          <a:bodyPr wrap="none">
            <a:spAutoFit/>
          </a:bodyPr>
          <a:lstStyle/>
          <a:p>
            <a:r>
              <a:rPr lang="es-ES" dirty="0" smtClean="0"/>
              <a:t>GALO PLAZA LASSO </a:t>
            </a:r>
          </a:p>
        </p:txBody>
      </p:sp>
      <p:pic>
        <p:nvPicPr>
          <p:cNvPr id="1026" name="Picture 2"/>
          <p:cNvPicPr>
            <a:picLocks noChangeAspect="1" noChangeArrowheads="1"/>
          </p:cNvPicPr>
          <p:nvPr/>
        </p:nvPicPr>
        <p:blipFill>
          <a:blip r:embed="rId3"/>
          <a:srcRect t="50000"/>
          <a:stretch>
            <a:fillRect/>
          </a:stretch>
        </p:blipFill>
        <p:spPr bwMode="auto">
          <a:xfrm>
            <a:off x="404663" y="186729"/>
            <a:ext cx="1363403" cy="1504951"/>
          </a:xfrm>
          <a:prstGeom prst="rect">
            <a:avLst/>
          </a:prstGeom>
          <a:noFill/>
          <a:ln w="9525">
            <a:noFill/>
            <a:miter lim="800000"/>
            <a:headEnd/>
            <a:tailEnd/>
          </a:ln>
          <a:effectLst/>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47" y="380971"/>
            <a:ext cx="5987873" cy="3046988"/>
          </a:xfrm>
          <a:prstGeom prst="rect">
            <a:avLst/>
          </a:prstGeom>
        </p:spPr>
        <p:txBody>
          <a:bodyPr wrap="square">
            <a:spAutoFit/>
          </a:bodyPr>
          <a:lstStyle/>
          <a:p>
            <a:pPr algn="just"/>
            <a:endParaRPr lang="es-ES" sz="1600" dirty="0" smtClean="0"/>
          </a:p>
          <a:p>
            <a:pPr algn="just"/>
            <a:r>
              <a:rPr lang="es-ES" sz="1600" b="1" dirty="0" smtClean="0"/>
              <a:t>Aspecto Positivo </a:t>
            </a:r>
          </a:p>
          <a:p>
            <a:pPr algn="just"/>
            <a:endParaRPr lang="es-ES" sz="1600" dirty="0" smtClean="0"/>
          </a:p>
          <a:p>
            <a:pPr algn="just"/>
            <a:r>
              <a:rPr lang="es-ES" sz="1600" dirty="0" smtClean="0"/>
              <a:t>Esta administración se dedicó a reparar los daños sufridos a causa de este terremoto en la provincias de Tungurahua, Cotopaxi y Chimborazo </a:t>
            </a:r>
          </a:p>
          <a:p>
            <a:pPr algn="just"/>
            <a:endParaRPr lang="es-ES" sz="1600" dirty="0"/>
          </a:p>
          <a:p>
            <a:pPr algn="just"/>
            <a:r>
              <a:rPr lang="es-ES" sz="1600" b="1" dirty="0" smtClean="0"/>
              <a:t>Aspecto Negativo </a:t>
            </a:r>
          </a:p>
          <a:p>
            <a:pPr algn="just"/>
            <a:endParaRPr lang="es-ES" sz="1600" dirty="0" smtClean="0"/>
          </a:p>
          <a:p>
            <a:pPr algn="just"/>
            <a:r>
              <a:rPr lang="es-ES" sz="1600" dirty="0" smtClean="0"/>
              <a:t>Creció el Producto Interno Bruto y durante el decenio de 1950 el costo de la vida se elevó en un moderado seis por ciento</a:t>
            </a:r>
            <a:endParaRPr lang="es-ES" sz="16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7869" y="1428729"/>
            <a:ext cx="6185468" cy="7232749"/>
          </a:xfrm>
          <a:prstGeom prst="rect">
            <a:avLst/>
          </a:prstGeom>
        </p:spPr>
        <p:txBody>
          <a:bodyPr wrap="square">
            <a:spAutoFit/>
          </a:bodyPr>
          <a:lstStyle/>
          <a:p>
            <a:pPr algn="just"/>
            <a:r>
              <a:rPr lang="es-ES" sz="1600" b="1" dirty="0" smtClean="0"/>
              <a:t>Administración</a:t>
            </a:r>
            <a:r>
              <a:rPr lang="es-ES" sz="1600" dirty="0" smtClean="0"/>
              <a:t>.- Presidente Constitucional: Del 31 de septiembre de 1956 al 31 de agosto de 1960. </a:t>
            </a:r>
          </a:p>
          <a:p>
            <a:pPr algn="just"/>
            <a:endParaRPr lang="es-ES" sz="1600" dirty="0" smtClean="0"/>
          </a:p>
          <a:p>
            <a:pPr algn="just"/>
            <a:r>
              <a:rPr lang="es-ES" sz="1600" b="1" dirty="0" smtClean="0"/>
              <a:t>Biografía</a:t>
            </a:r>
            <a:r>
              <a:rPr lang="es-ES" sz="1600" dirty="0" smtClean="0"/>
              <a:t>.- Nació en Quito el 1 de enero de 1912, murió en la </a:t>
            </a:r>
          </a:p>
          <a:p>
            <a:pPr algn="just"/>
            <a:r>
              <a:rPr lang="es-ES" sz="1600" dirty="0" smtClean="0"/>
              <a:t>misma ciudad el 15 de septiembre de 1976. Sus padres fueron </a:t>
            </a:r>
          </a:p>
          <a:p>
            <a:pPr algn="just"/>
            <a:r>
              <a:rPr lang="es-ES" sz="1600" dirty="0" smtClean="0"/>
              <a:t>don José Ricardo Ponce y doña Ana Luisa Enríquez. </a:t>
            </a:r>
          </a:p>
          <a:p>
            <a:pPr algn="just"/>
            <a:endParaRPr lang="es-ES" sz="1600" dirty="0" smtClean="0"/>
          </a:p>
          <a:p>
            <a:pPr algn="just"/>
            <a:r>
              <a:rPr lang="es-ES" sz="1600" b="1" dirty="0" smtClean="0"/>
              <a:t>OBRAS</a:t>
            </a:r>
            <a:r>
              <a:rPr lang="es-ES" sz="1600" dirty="0" smtClean="0"/>
              <a:t>.- Su gobierno fue totalmente y respetuoso de las libertades públicas, fue el mejor gobierno Liberal de los últimos años. Logró establecer una política de austeridad en los gastos y realizar obras de importancia. Financió con empréstitos la preparación del XI Conferencia Panamericana, que no llega a efectuarse. Se hizo la remodelación del Palacio de Gobierno, Construcción del Palacio Legislativo, Caja de Seguro hoy Instituto Ecuatoriano de Seguridad Social, el edificio terminal del Aeropuerto Mariscal Sucre de Quito y Simón Bolívar de Guayaquil, edificio de puerto Nuevo de Guayaquil, Estadio Modelo –Guayaquil-, Hotel Quito, empezó el Puente de la Unidad Nacional –hoy Rafael Mendoza Avilés de Guayaquil-. Construcción de carreteras y numerosos locales escolares. Creó la Escuela Politécnica del Litoral, construcción del puente sobre el Río </a:t>
            </a:r>
            <a:r>
              <a:rPr lang="es-ES" sz="1600" dirty="0" err="1" smtClean="0"/>
              <a:t>Daule</a:t>
            </a:r>
            <a:r>
              <a:rPr lang="es-ES" sz="1600" dirty="0" smtClean="0"/>
              <a:t>. Camilo Ponce Enríquez sirvió al país sin demagogia ni sectarismo, Camilo Ponce amó al Ecuador con pasión y lo sirvió con dignidad. </a:t>
            </a:r>
          </a:p>
          <a:p>
            <a:pPr algn="just"/>
            <a:endParaRPr lang="es-ES" sz="1600" dirty="0" smtClean="0"/>
          </a:p>
          <a:p>
            <a:pPr algn="just"/>
            <a:r>
              <a:rPr lang="es-ES" sz="1600" b="1" dirty="0" smtClean="0"/>
              <a:t>Aspectos Positivos </a:t>
            </a:r>
          </a:p>
          <a:p>
            <a:pPr algn="just"/>
            <a:r>
              <a:rPr lang="es-ES" sz="1600" dirty="0" smtClean="0"/>
              <a:t>luchó por la implantación del sufragio libre en el Ecuador. </a:t>
            </a:r>
          </a:p>
          <a:p>
            <a:pPr algn="just"/>
            <a:r>
              <a:rPr lang="es-ES" sz="1600" dirty="0" smtClean="0"/>
              <a:t>Prestó su contingente para mejorar la situación del país después de la invasión peruana en 1941. </a:t>
            </a:r>
            <a:endParaRPr lang="es-ES" sz="1600" dirty="0"/>
          </a:p>
        </p:txBody>
      </p:sp>
      <p:sp>
        <p:nvSpPr>
          <p:cNvPr id="3" name="2 Rectángulo"/>
          <p:cNvSpPr/>
          <p:nvPr/>
        </p:nvSpPr>
        <p:spPr>
          <a:xfrm>
            <a:off x="1700808" y="571472"/>
            <a:ext cx="3975768" cy="369332"/>
          </a:xfrm>
          <a:prstGeom prst="rect">
            <a:avLst/>
          </a:prstGeom>
        </p:spPr>
        <p:txBody>
          <a:bodyPr wrap="none">
            <a:spAutoFit/>
          </a:bodyPr>
          <a:lstStyle/>
          <a:p>
            <a:r>
              <a:rPr lang="es-ES" dirty="0" smtClean="0"/>
              <a:t>DR. CAMILO PONCE ENRÍQUEZ </a:t>
            </a:r>
          </a:p>
        </p:txBody>
      </p:sp>
      <p:pic>
        <p:nvPicPr>
          <p:cNvPr id="2050" name="Picture 2"/>
          <p:cNvPicPr>
            <a:picLocks noChangeAspect="1" noChangeArrowheads="1"/>
          </p:cNvPicPr>
          <p:nvPr/>
        </p:nvPicPr>
        <p:blipFill>
          <a:blip r:embed="rId2"/>
          <a:srcRect/>
          <a:stretch>
            <a:fillRect/>
          </a:stretch>
        </p:blipFill>
        <p:spPr bwMode="auto">
          <a:xfrm>
            <a:off x="411885" y="0"/>
            <a:ext cx="1216915" cy="1498600"/>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8640" y="179512"/>
            <a:ext cx="5840057" cy="7478970"/>
          </a:xfrm>
          <a:prstGeom prst="rect">
            <a:avLst/>
          </a:prstGeom>
          <a:noFill/>
        </p:spPr>
        <p:txBody>
          <a:bodyPr wrap="square" rtlCol="0">
            <a:spAutoFit/>
          </a:bodyPr>
          <a:lstStyle/>
          <a:p>
            <a:pPr algn="just"/>
            <a:endParaRPr lang="es-ES" sz="1600" dirty="0" smtClean="0"/>
          </a:p>
          <a:p>
            <a:pPr algn="just"/>
            <a:r>
              <a:rPr lang="es-ES" sz="1600" b="1" dirty="0" smtClean="0"/>
              <a:t>Administración.- </a:t>
            </a:r>
            <a:r>
              <a:rPr lang="es-ES" sz="1600" dirty="0" smtClean="0"/>
              <a:t>15 de octubre de 1849 al 10 de junio de 1850. </a:t>
            </a:r>
          </a:p>
          <a:p>
            <a:pPr algn="just"/>
            <a:endParaRPr lang="es-ES" sz="1600" dirty="0" smtClean="0"/>
          </a:p>
          <a:p>
            <a:pPr algn="just"/>
            <a:r>
              <a:rPr lang="es-ES" sz="1600" b="1" dirty="0" smtClean="0"/>
              <a:t>Datos</a:t>
            </a:r>
            <a:r>
              <a:rPr lang="es-ES" sz="1600" dirty="0" smtClean="0"/>
              <a:t>.- Tan importante fue en lo hacendario, en lo fiscal y en lo educativo el desempeño de Malo su ministro que generalmente a este época se le suele llamar con el nombre de MALO ASCAZUBI. Lo más arduo para Malo fue la reforma moral del ejército. Fundó las escuelas dominicanas para el pueblo. Una Escuela de Obstetricia en Cuenca y restablecimiento de la náutica en Guayaquil. Construyó un dique de arena en Guayaquil, un puente sobre el río Jubones para facilitar el comercio. Hubo método y claridad en la contabilidad fiscal. Impulsó las artes y trabajos manuales. </a:t>
            </a:r>
          </a:p>
          <a:p>
            <a:pPr algn="just"/>
            <a:endParaRPr lang="es-ES" sz="1600" dirty="0" smtClean="0"/>
          </a:p>
          <a:p>
            <a:pPr algn="just"/>
            <a:r>
              <a:rPr lang="es-ES" sz="1600" b="1" dirty="0" smtClean="0"/>
              <a:t>Aspecto positivo </a:t>
            </a:r>
            <a:r>
              <a:rPr lang="es-ES" sz="1600" dirty="0" smtClean="0"/>
              <a:t> </a:t>
            </a:r>
          </a:p>
          <a:p>
            <a:pPr algn="just"/>
            <a:r>
              <a:rPr lang="es-ES" sz="1600" dirty="0" smtClean="0"/>
              <a:t>Implementó importantes innovaciones, reformas en el aspecto económico. </a:t>
            </a:r>
          </a:p>
          <a:p>
            <a:pPr algn="just"/>
            <a:endParaRPr lang="es-ES" sz="1600" dirty="0" smtClean="0"/>
          </a:p>
          <a:p>
            <a:pPr algn="just"/>
            <a:r>
              <a:rPr lang="es-ES" sz="1600" dirty="0" smtClean="0"/>
              <a:t>Construyó un dique de arena en Guayaquil, un puente sobre el río Jubones para facilitar el comercio. </a:t>
            </a:r>
          </a:p>
          <a:p>
            <a:pPr algn="just"/>
            <a:endParaRPr lang="es-ES" sz="1600" dirty="0" smtClean="0"/>
          </a:p>
          <a:p>
            <a:pPr algn="just"/>
            <a:r>
              <a:rPr lang="es-ES" sz="1600" b="1" dirty="0" smtClean="0"/>
              <a:t>Aspecto negativo </a:t>
            </a:r>
          </a:p>
          <a:p>
            <a:pPr algn="just"/>
            <a:r>
              <a:rPr lang="es-ES" sz="1600" dirty="0" smtClean="0"/>
              <a:t>Pocos meses duró este gobierno pero es quizá el régimen de mayores proporciones benéficas y demás clara orientación constructiva que haya tenido el país. </a:t>
            </a:r>
          </a:p>
          <a:p>
            <a:pPr algn="just"/>
            <a:endParaRPr lang="es-ES" sz="1600" dirty="0" smtClean="0"/>
          </a:p>
          <a:p>
            <a:pPr algn="just"/>
            <a:r>
              <a:rPr lang="es-ES" sz="1600" dirty="0" smtClean="0"/>
              <a:t>Lo más arduo para Malo fue la reforma moral del ejército</a:t>
            </a:r>
          </a:p>
          <a:p>
            <a:pPr algn="just"/>
            <a:endParaRPr lang="es-ES" sz="1600"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33" y="1470105"/>
            <a:ext cx="6274195" cy="7971413"/>
          </a:xfrm>
          <a:prstGeom prst="rect">
            <a:avLst/>
          </a:prstGeom>
        </p:spPr>
        <p:txBody>
          <a:bodyPr wrap="square">
            <a:spAutoFit/>
          </a:bodyPr>
          <a:lstStyle/>
          <a:p>
            <a:pPr algn="just"/>
            <a:r>
              <a:rPr lang="es-ES" sz="1600" b="1" dirty="0" smtClean="0"/>
              <a:t>Administración</a:t>
            </a:r>
            <a:r>
              <a:rPr lang="es-ES" sz="1600" dirty="0" smtClean="0"/>
              <a:t>.- Presidente Constitucional: Del 9 de noviembre de 1961 al 11de 1963 noviembre de 1961 al 11 de julio de 1963. </a:t>
            </a:r>
          </a:p>
          <a:p>
            <a:pPr algn="just"/>
            <a:endParaRPr lang="es-ES" sz="1600" dirty="0" smtClean="0"/>
          </a:p>
          <a:p>
            <a:pPr algn="just"/>
            <a:r>
              <a:rPr lang="es-ES" sz="1600" b="1" dirty="0" smtClean="0"/>
              <a:t>Biografía</a:t>
            </a:r>
            <a:r>
              <a:rPr lang="es-ES" sz="1600" dirty="0" smtClean="0"/>
              <a:t>.- Nació en Guayaquil el 24 de agosto de 1919. Doctor </a:t>
            </a:r>
          </a:p>
          <a:p>
            <a:pPr algn="just"/>
            <a:r>
              <a:rPr lang="es-ES" sz="1600" dirty="0" smtClean="0"/>
              <a:t>en Jurisprudencia, asiduo lector ya que su importante biblioteca </a:t>
            </a:r>
          </a:p>
          <a:p>
            <a:pPr algn="just"/>
            <a:r>
              <a:rPr lang="es-ES" sz="1600" dirty="0" smtClean="0"/>
              <a:t>particular es una prueba fehaciente de este ilustre ciudadano ecuatoriano. De excelente inteligencia, bondad, entrega cívica, anhelo de servicio a la nación, por eso que el pueblo lo volvió a elegir legislador después de su caída del solio presidencial. Entre otros cargos que ocupó a parte de la Presidencia de la República: Ministro de Defensa en la administración de Velasco Ibarra, Presidente del Congreso y Vicepresidente de la República, Diputado a la Asamblea Nacional Constituyente de 1966-67. Diputado de la Cámara Nacional de Representantes 1979-84. Fundador del Partido Nacionalista Revolucionario. </a:t>
            </a:r>
          </a:p>
          <a:p>
            <a:pPr algn="just"/>
            <a:r>
              <a:rPr lang="es-ES" sz="1600" b="1" dirty="0" smtClean="0"/>
              <a:t>Datos</a:t>
            </a:r>
            <a:r>
              <a:rPr lang="es-ES" sz="1600" dirty="0" smtClean="0"/>
              <a:t>.- Arosemena Monroy, tuvo que enfrentar el permanente amago del fanatismo político bajo el pretexto cubano, se debatió en la más aguda crisis fiscal generadora de paros cantonales, provinciales, huelgas y exigencias de toda índole. El Diputado Conservador Jorge Salvador Lara, planteó la descalificación de Arosemena </a:t>
            </a:r>
            <a:r>
              <a:rPr lang="es-ES" sz="1600" dirty="0" err="1" smtClean="0"/>
              <a:t>Monroy</a:t>
            </a:r>
            <a:r>
              <a:rPr lang="es-ES" sz="1600" dirty="0" smtClean="0"/>
              <a:t> acusándole de que con sus procedimientos atentaba a la dignidad nacional, como el haber recibido al Presidente de Chile Jorge Alessandri en estado etílico, su primo el diputado Otto Arosemena Gómez, tomó la defensa, por estrecha mayoría el presidente Arosemena salvó este problema, a fines de 1962. </a:t>
            </a:r>
          </a:p>
          <a:p>
            <a:pPr algn="just"/>
            <a:r>
              <a:rPr lang="es-ES" sz="1600" b="1" dirty="0" smtClean="0"/>
              <a:t>Aspectos Positivos </a:t>
            </a:r>
          </a:p>
          <a:p>
            <a:pPr algn="just"/>
            <a:r>
              <a:rPr lang="es-ES" sz="1600" dirty="0" smtClean="0"/>
              <a:t>Inició su mandato con la confianza de todo el país, puso empeño en  llevar adelante obras de gran interés nacional. </a:t>
            </a:r>
          </a:p>
          <a:p>
            <a:pPr algn="just"/>
            <a:r>
              <a:rPr lang="es-ES" sz="1600" dirty="0" smtClean="0"/>
              <a:t>Se dictaron muchas leyes de verdadero beneficio social</a:t>
            </a:r>
            <a:endParaRPr lang="es-ES" sz="1600" dirty="0"/>
          </a:p>
        </p:txBody>
      </p:sp>
      <p:sp>
        <p:nvSpPr>
          <p:cNvPr id="3" name="2 Rectángulo"/>
          <p:cNvSpPr/>
          <p:nvPr/>
        </p:nvSpPr>
        <p:spPr>
          <a:xfrm>
            <a:off x="1440160" y="341701"/>
            <a:ext cx="3429000" cy="646331"/>
          </a:xfrm>
          <a:prstGeom prst="rect">
            <a:avLst/>
          </a:prstGeom>
        </p:spPr>
        <p:txBody>
          <a:bodyPr>
            <a:spAutoFit/>
          </a:bodyPr>
          <a:lstStyle/>
          <a:p>
            <a:r>
              <a:rPr lang="es-ES" dirty="0" smtClean="0"/>
              <a:t>DR. CARLOS JULIO AROSEMENA MONROY </a:t>
            </a:r>
          </a:p>
        </p:txBody>
      </p:sp>
      <p:pic>
        <p:nvPicPr>
          <p:cNvPr id="3075" name="Picture 3"/>
          <p:cNvPicPr>
            <a:picLocks noChangeAspect="1" noChangeArrowheads="1"/>
          </p:cNvPicPr>
          <p:nvPr/>
        </p:nvPicPr>
        <p:blipFill>
          <a:blip r:embed="rId2"/>
          <a:srcRect t="61709" r="82719"/>
          <a:stretch>
            <a:fillRect/>
          </a:stretch>
        </p:blipFill>
        <p:spPr bwMode="auto">
          <a:xfrm>
            <a:off x="160711" y="107504"/>
            <a:ext cx="1232306" cy="1333477"/>
          </a:xfrm>
          <a:prstGeom prst="rect">
            <a:avLst/>
          </a:prstGeom>
          <a:noFill/>
          <a:ln w="9525">
            <a:noFill/>
            <a:miter lim="800000"/>
            <a:headEnd/>
            <a:tailEnd/>
          </a:ln>
          <a:effectLst/>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93017" y="380971"/>
            <a:ext cx="2978701" cy="369332"/>
          </a:xfrm>
          <a:prstGeom prst="rect">
            <a:avLst/>
          </a:prstGeom>
        </p:spPr>
        <p:txBody>
          <a:bodyPr wrap="none">
            <a:spAutoFit/>
          </a:bodyPr>
          <a:lstStyle/>
          <a:p>
            <a:r>
              <a:rPr lang="es-ES" dirty="0" smtClean="0"/>
              <a:t>Junta Militar de Gobierno</a:t>
            </a:r>
            <a:endParaRPr lang="es-ES" dirty="0"/>
          </a:p>
        </p:txBody>
      </p:sp>
      <p:pic>
        <p:nvPicPr>
          <p:cNvPr id="4098" name="Picture 2"/>
          <p:cNvPicPr>
            <a:picLocks noChangeAspect="1" noChangeArrowheads="1"/>
          </p:cNvPicPr>
          <p:nvPr/>
        </p:nvPicPr>
        <p:blipFill>
          <a:blip r:embed="rId2"/>
          <a:srcRect b="38133"/>
          <a:stretch>
            <a:fillRect/>
          </a:stretch>
        </p:blipFill>
        <p:spPr bwMode="auto">
          <a:xfrm>
            <a:off x="696497" y="1047726"/>
            <a:ext cx="5036759" cy="2482853"/>
          </a:xfrm>
          <a:prstGeom prst="rect">
            <a:avLst/>
          </a:prstGeom>
          <a:noFill/>
          <a:ln w="9525">
            <a:noFill/>
            <a:miter lim="800000"/>
            <a:headEnd/>
            <a:tailEnd/>
          </a:ln>
          <a:effectLst/>
        </p:spPr>
      </p:pic>
      <p:sp>
        <p:nvSpPr>
          <p:cNvPr id="7" name="6 CuadroTexto"/>
          <p:cNvSpPr txBox="1"/>
          <p:nvPr/>
        </p:nvSpPr>
        <p:spPr>
          <a:xfrm>
            <a:off x="696497" y="2741719"/>
            <a:ext cx="1339463" cy="738664"/>
          </a:xfrm>
          <a:prstGeom prst="rect">
            <a:avLst/>
          </a:prstGeom>
          <a:noFill/>
        </p:spPr>
        <p:txBody>
          <a:bodyPr vert="horz" wrap="square" rtlCol="0" anchor="ctr">
            <a:spAutoFit/>
          </a:bodyPr>
          <a:lstStyle/>
          <a:p>
            <a:r>
              <a:rPr lang="es-ES" sz="1400" dirty="0" smtClean="0"/>
              <a:t>Ramón Castro </a:t>
            </a:r>
          </a:p>
          <a:p>
            <a:r>
              <a:rPr lang="es-ES" sz="1400" dirty="0" smtClean="0"/>
              <a:t>Jijón</a:t>
            </a:r>
          </a:p>
        </p:txBody>
      </p:sp>
      <p:sp>
        <p:nvSpPr>
          <p:cNvPr id="9" name="8 Rectángulo"/>
          <p:cNvSpPr/>
          <p:nvPr/>
        </p:nvSpPr>
        <p:spPr>
          <a:xfrm>
            <a:off x="4485249" y="2762237"/>
            <a:ext cx="1031983" cy="523220"/>
          </a:xfrm>
          <a:prstGeom prst="rect">
            <a:avLst/>
          </a:prstGeom>
        </p:spPr>
        <p:txBody>
          <a:bodyPr wrap="square">
            <a:spAutoFit/>
          </a:bodyPr>
          <a:lstStyle/>
          <a:p>
            <a:r>
              <a:rPr lang="es-ES" sz="1400" dirty="0" smtClean="0"/>
              <a:t>Guillermo Freile P</a:t>
            </a:r>
            <a:endParaRPr lang="es-ES" sz="1400" dirty="0"/>
          </a:p>
        </p:txBody>
      </p:sp>
      <p:sp>
        <p:nvSpPr>
          <p:cNvPr id="10" name="9 Rectángulo"/>
          <p:cNvSpPr/>
          <p:nvPr/>
        </p:nvSpPr>
        <p:spPr>
          <a:xfrm>
            <a:off x="3228212" y="2762237"/>
            <a:ext cx="1143506" cy="738664"/>
          </a:xfrm>
          <a:prstGeom prst="rect">
            <a:avLst/>
          </a:prstGeom>
        </p:spPr>
        <p:txBody>
          <a:bodyPr wrap="square">
            <a:spAutoFit/>
          </a:bodyPr>
          <a:lstStyle/>
          <a:p>
            <a:r>
              <a:rPr lang="es-ES" sz="1400" dirty="0" smtClean="0"/>
              <a:t>Marcos </a:t>
            </a:r>
          </a:p>
          <a:p>
            <a:r>
              <a:rPr lang="es-ES" sz="1400" dirty="0" err="1" smtClean="0"/>
              <a:t>Gandara</a:t>
            </a:r>
            <a:r>
              <a:rPr lang="es-ES" sz="1400" dirty="0" smtClean="0"/>
              <a:t> </a:t>
            </a:r>
          </a:p>
          <a:p>
            <a:r>
              <a:rPr lang="es-ES" sz="1400" dirty="0" smtClean="0"/>
              <a:t>E. </a:t>
            </a:r>
          </a:p>
        </p:txBody>
      </p:sp>
      <p:sp>
        <p:nvSpPr>
          <p:cNvPr id="11" name="10 Rectángulo"/>
          <p:cNvSpPr/>
          <p:nvPr/>
        </p:nvSpPr>
        <p:spPr>
          <a:xfrm>
            <a:off x="1821645" y="2762237"/>
            <a:ext cx="1339451" cy="523220"/>
          </a:xfrm>
          <a:prstGeom prst="rect">
            <a:avLst/>
          </a:prstGeom>
        </p:spPr>
        <p:txBody>
          <a:bodyPr wrap="square">
            <a:spAutoFit/>
          </a:bodyPr>
          <a:lstStyle/>
          <a:p>
            <a:r>
              <a:rPr lang="es-ES" sz="1400" dirty="0" smtClean="0"/>
              <a:t>Luis Cabrera </a:t>
            </a:r>
          </a:p>
          <a:p>
            <a:r>
              <a:rPr lang="es-ES" sz="1400" dirty="0" smtClean="0"/>
              <a:t>Sevilla </a:t>
            </a:r>
          </a:p>
        </p:txBody>
      </p:sp>
      <p:sp>
        <p:nvSpPr>
          <p:cNvPr id="12" name="11 Rectángulo"/>
          <p:cNvSpPr/>
          <p:nvPr/>
        </p:nvSpPr>
        <p:spPr>
          <a:xfrm>
            <a:off x="160711" y="3905245"/>
            <a:ext cx="6268685" cy="2862322"/>
          </a:xfrm>
          <a:prstGeom prst="rect">
            <a:avLst/>
          </a:prstGeom>
        </p:spPr>
        <p:txBody>
          <a:bodyPr wrap="square">
            <a:spAutoFit/>
          </a:bodyPr>
          <a:lstStyle/>
          <a:p>
            <a:pPr algn="just"/>
            <a:r>
              <a:rPr lang="es-ES" dirty="0" smtClean="0"/>
              <a:t>Administración.- Gobernador del 11 de julio de 1963 al 29 de marzo de 1966. </a:t>
            </a:r>
          </a:p>
          <a:p>
            <a:pPr algn="just"/>
            <a:endParaRPr lang="es-ES" dirty="0"/>
          </a:p>
          <a:p>
            <a:pPr algn="just"/>
            <a:r>
              <a:rPr lang="es-ES" b="1" dirty="0"/>
              <a:t>Datos</a:t>
            </a:r>
            <a:r>
              <a:rPr lang="es-ES" dirty="0"/>
              <a:t>.- El </a:t>
            </a:r>
            <a:r>
              <a:rPr lang="es-ES" dirty="0" err="1"/>
              <a:t>tetravirato</a:t>
            </a:r>
            <a:r>
              <a:rPr lang="es-ES" dirty="0"/>
              <a:t> al asumir el Poder el 11 de julio de 1963, prometió estar  en el Palacio de Gobierno, solamente el tiempo necesario para detener la ola subversiva y terrorista que sacude al país. El 18 de julio de 1966 pusieron al comunismo fuera de ley, al igual que las actividades y sus organizaciones similares. </a:t>
            </a:r>
          </a:p>
          <a:p>
            <a:pPr algn="just"/>
            <a:endParaRPr lang="es-ES"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8640" y="285721"/>
            <a:ext cx="6192688" cy="7478970"/>
          </a:xfrm>
          <a:prstGeom prst="rect">
            <a:avLst/>
          </a:prstGeom>
        </p:spPr>
        <p:txBody>
          <a:bodyPr wrap="square">
            <a:spAutoFit/>
          </a:bodyPr>
          <a:lstStyle/>
          <a:p>
            <a:pPr algn="just"/>
            <a:r>
              <a:rPr lang="es-ES" sz="1600" dirty="0" smtClean="0"/>
              <a:t>El régimen castrense tampoco fue una solución. Los miembros de la Junta quisieron señalar un límite a su mando, no supieron escuchar con oportunidad las voces de la crítica, buscaron muchas veces más vencer que convencer. Sus errores contribuyeron a formar una vigorosa oposición en el país. Ya a mediados de 1964 las cosas se habían puesto difíciles particularmente en Guayaquil que fue el centro activo y beligerante de a oposición. Las festividades de octubre de ese año se vieron ensombrecidas. El Consejo Municipal presidido por Carlos Luis Plaza </a:t>
            </a:r>
            <a:r>
              <a:rPr lang="es-ES" sz="1600" dirty="0" err="1" smtClean="0"/>
              <a:t>Dañín</a:t>
            </a:r>
            <a:r>
              <a:rPr lang="es-ES" sz="1600" dirty="0" smtClean="0"/>
              <a:t>, fue intervenido. En junio de 1965 en Guayaquil Freile </a:t>
            </a:r>
            <a:r>
              <a:rPr lang="es-ES" sz="1600" dirty="0" err="1" smtClean="0"/>
              <a:t>Posso</a:t>
            </a:r>
            <a:r>
              <a:rPr lang="es-ES" sz="1600" dirty="0" smtClean="0"/>
              <a:t> declaró que los partidos políticos no podrían reunir públicamente más de veinte personas, incluidos familiares. Entonces la Junta Patriótica Nacional, que se había formado con todos los partidos y agrupaciones políticas ofreció el 9 de julio manifestaciones de rechazo al régimen en toda la república, las manifestaciones se realizaron dejando un saldo de bombas, disparos y muertos. Los líderes políticos fueron enviados a Asunción-Paraguay, aunque pronto retornaron al país. Cada día parecía más difícil la solución del problema nacional. Al fin del año de 1965, fue separado de la Junta Militar el coronel Guillermo Freile </a:t>
            </a:r>
            <a:r>
              <a:rPr lang="es-ES" sz="1600" dirty="0" err="1" smtClean="0"/>
              <a:t>Posso</a:t>
            </a:r>
            <a:r>
              <a:rPr lang="es-ES" sz="1600" dirty="0" smtClean="0"/>
              <a:t>, por los problemas y dificultades que había causado. Siguió debilitándose este gobierno por los impuestos decretados, la invasión de la fuerza pública a la Universidad central fue el último momento del régimen cayendo el 28 de marzo de 1966. El 29 de marzo de 1966, el general Telmo Vargas, Jefe de Estado Mayor, entregó el Poder, a nombre de las Fuerzas Armadas, al notable ciudadano guayaquileño Clemente Yerovi </a:t>
            </a:r>
            <a:r>
              <a:rPr lang="es-ES" sz="1600" dirty="0" err="1" smtClean="0"/>
              <a:t>Indaburi</a:t>
            </a:r>
            <a:r>
              <a:rPr lang="es-ES" sz="1600" dirty="0" smtClean="0"/>
              <a:t>, a quien acompañaban los </a:t>
            </a:r>
            <a:r>
              <a:rPr lang="es-ES" sz="1600" dirty="0" err="1" smtClean="0"/>
              <a:t>expresidentes</a:t>
            </a:r>
            <a:r>
              <a:rPr lang="es-ES" sz="1600" dirty="0" smtClean="0"/>
              <a:t> Galo Plaza </a:t>
            </a:r>
            <a:r>
              <a:rPr lang="es-ES" sz="1600" dirty="0" err="1" smtClean="0"/>
              <a:t>Lasso</a:t>
            </a:r>
            <a:r>
              <a:rPr lang="es-ES" sz="1600" dirty="0" smtClean="0"/>
              <a:t> y Camilo Ponce Enríquez. </a:t>
            </a:r>
            <a:endParaRPr lang="es-ES" sz="16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8032" y="1685285"/>
            <a:ext cx="6165304" cy="5262979"/>
          </a:xfrm>
          <a:prstGeom prst="rect">
            <a:avLst/>
          </a:prstGeom>
        </p:spPr>
        <p:txBody>
          <a:bodyPr wrap="square">
            <a:spAutoFit/>
          </a:bodyPr>
          <a:lstStyle/>
          <a:p>
            <a:pPr algn="just"/>
            <a:r>
              <a:rPr lang="es-ES" sz="1600" dirty="0" smtClean="0"/>
              <a:t>Presidente Interino Constitucional </a:t>
            </a:r>
          </a:p>
          <a:p>
            <a:pPr algn="just"/>
            <a:endParaRPr lang="es-ES" sz="1600" dirty="0" smtClean="0"/>
          </a:p>
          <a:p>
            <a:pPr algn="just"/>
            <a:r>
              <a:rPr lang="es-ES" sz="1600" dirty="0" smtClean="0"/>
              <a:t>Administración.- Presidente Interino: Del 30 de marzo de 1966 </a:t>
            </a:r>
          </a:p>
          <a:p>
            <a:pPr algn="just"/>
            <a:r>
              <a:rPr lang="es-ES" sz="1600" dirty="0" smtClean="0"/>
              <a:t>al 16 de noviembre de 1966. </a:t>
            </a:r>
          </a:p>
          <a:p>
            <a:pPr algn="just"/>
            <a:endParaRPr lang="es-ES" sz="1600" dirty="0" smtClean="0"/>
          </a:p>
          <a:p>
            <a:pPr algn="just"/>
            <a:r>
              <a:rPr lang="es-ES" sz="1600" dirty="0" smtClean="0"/>
              <a:t>Biografía.- Nació el 10 de agosto de 1904 en Barcelona – España, cuando sus padres residían transitoriamente en esta ciudad, murió en Guayaquil el 19 de julio de 1981. Sus padres fueron Clemente Yerovi </a:t>
            </a:r>
            <a:r>
              <a:rPr lang="es-ES" sz="1600" dirty="0" err="1" smtClean="0"/>
              <a:t>Matheus</a:t>
            </a:r>
            <a:r>
              <a:rPr lang="es-ES" sz="1600" dirty="0" smtClean="0"/>
              <a:t> y María </a:t>
            </a:r>
            <a:r>
              <a:rPr lang="es-ES" sz="1600" dirty="0" err="1" smtClean="0"/>
              <a:t>Indaburu</a:t>
            </a:r>
            <a:r>
              <a:rPr lang="es-ES" sz="1600" dirty="0" smtClean="0"/>
              <a:t> Seminario, se casó con Victoria Gómez Icaza, procreando cuatro hijos. </a:t>
            </a:r>
          </a:p>
          <a:p>
            <a:pPr algn="just"/>
            <a:endParaRPr lang="es-ES" sz="1600" dirty="0" smtClean="0"/>
          </a:p>
          <a:p>
            <a:pPr algn="just"/>
            <a:r>
              <a:rPr lang="es-ES" sz="1600" dirty="0" smtClean="0"/>
              <a:t>DATOS.- Clemente Yerovi </a:t>
            </a:r>
            <a:r>
              <a:rPr lang="es-ES" sz="1600" dirty="0" err="1" smtClean="0"/>
              <a:t>Indaburu</a:t>
            </a:r>
            <a:r>
              <a:rPr lang="es-ES" sz="1600" dirty="0" smtClean="0"/>
              <a:t>, al dedicarse por entero a la economía, conocía de sus problemas, sabía del movimiento bancario, de los seguros, de la industria, agricultura, de la integración multinacional, del transporte marítimo y terrestre. Yerovi, pacificó al país, gobernó con las maletas hechas. Ciudadano pobre y sencillo, el poder no lo envaneció. En su administración se dictaron leyes de Defensa Profesional, entregó un país en marcha, luego de afrontar los más acusantes problemas, que en algunas ocasiones parecieron insolubles.</a:t>
            </a:r>
            <a:endParaRPr lang="es-ES" sz="1600" dirty="0"/>
          </a:p>
        </p:txBody>
      </p:sp>
      <p:sp>
        <p:nvSpPr>
          <p:cNvPr id="3" name="2 Rectángulo"/>
          <p:cNvSpPr/>
          <p:nvPr/>
        </p:nvSpPr>
        <p:spPr>
          <a:xfrm>
            <a:off x="1714488" y="761973"/>
            <a:ext cx="3098925" cy="369332"/>
          </a:xfrm>
          <a:prstGeom prst="rect">
            <a:avLst/>
          </a:prstGeom>
        </p:spPr>
        <p:txBody>
          <a:bodyPr wrap="none">
            <a:spAutoFit/>
          </a:bodyPr>
          <a:lstStyle/>
          <a:p>
            <a:r>
              <a:rPr lang="es-ES" dirty="0" smtClean="0"/>
              <a:t>Clemente Yerovi </a:t>
            </a:r>
            <a:r>
              <a:rPr lang="es-ES" dirty="0" err="1" smtClean="0"/>
              <a:t>Indaburu</a:t>
            </a:r>
            <a:r>
              <a:rPr lang="es-ES" dirty="0" smtClean="0"/>
              <a:t> </a:t>
            </a:r>
          </a:p>
        </p:txBody>
      </p:sp>
      <p:pic>
        <p:nvPicPr>
          <p:cNvPr id="5122" name="Picture 2"/>
          <p:cNvPicPr>
            <a:picLocks noChangeAspect="1" noChangeArrowheads="1"/>
          </p:cNvPicPr>
          <p:nvPr/>
        </p:nvPicPr>
        <p:blipFill>
          <a:blip r:embed="rId2"/>
          <a:srcRect t="50000"/>
          <a:stretch>
            <a:fillRect/>
          </a:stretch>
        </p:blipFill>
        <p:spPr bwMode="auto">
          <a:xfrm>
            <a:off x="430314" y="114721"/>
            <a:ext cx="1126478" cy="1504951"/>
          </a:xfrm>
          <a:prstGeom prst="rect">
            <a:avLst/>
          </a:prstGeom>
          <a:noFill/>
          <a:ln w="9525">
            <a:noFill/>
            <a:miter lim="800000"/>
            <a:headEnd/>
            <a:tailEnd/>
          </a:ln>
          <a:effectLst/>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93017" y="285721"/>
            <a:ext cx="3429000" cy="923330"/>
          </a:xfrm>
          <a:prstGeom prst="rect">
            <a:avLst/>
          </a:prstGeom>
        </p:spPr>
        <p:txBody>
          <a:bodyPr>
            <a:spAutoFit/>
          </a:bodyPr>
          <a:lstStyle/>
          <a:p>
            <a:r>
              <a:rPr lang="es-ES" dirty="0" smtClean="0"/>
              <a:t>Dr. Otto Arosemena Gómez </a:t>
            </a:r>
          </a:p>
          <a:p>
            <a:r>
              <a:rPr lang="es-ES" dirty="0" smtClean="0"/>
              <a:t>Presidente Constitucional Interino </a:t>
            </a:r>
            <a:endParaRPr lang="es-ES" dirty="0"/>
          </a:p>
        </p:txBody>
      </p:sp>
      <p:pic>
        <p:nvPicPr>
          <p:cNvPr id="6146" name="Picture 2"/>
          <p:cNvPicPr>
            <a:picLocks noChangeAspect="1" noChangeArrowheads="1"/>
          </p:cNvPicPr>
          <p:nvPr/>
        </p:nvPicPr>
        <p:blipFill>
          <a:blip r:embed="rId2"/>
          <a:srcRect b="50000"/>
          <a:stretch>
            <a:fillRect/>
          </a:stretch>
        </p:blipFill>
        <p:spPr bwMode="auto">
          <a:xfrm>
            <a:off x="214290" y="190469"/>
            <a:ext cx="807244" cy="1504949"/>
          </a:xfrm>
          <a:prstGeom prst="rect">
            <a:avLst/>
          </a:prstGeom>
          <a:noFill/>
          <a:ln w="9525">
            <a:noFill/>
            <a:miter lim="800000"/>
            <a:headEnd/>
            <a:tailEnd/>
          </a:ln>
          <a:effectLst/>
        </p:spPr>
      </p:pic>
      <p:sp>
        <p:nvSpPr>
          <p:cNvPr id="4" name="3 Rectángulo"/>
          <p:cNvSpPr/>
          <p:nvPr/>
        </p:nvSpPr>
        <p:spPr>
          <a:xfrm>
            <a:off x="214266" y="1714480"/>
            <a:ext cx="6167062" cy="6740307"/>
          </a:xfrm>
          <a:prstGeom prst="rect">
            <a:avLst/>
          </a:prstGeom>
        </p:spPr>
        <p:txBody>
          <a:bodyPr wrap="square">
            <a:spAutoFit/>
          </a:bodyPr>
          <a:lstStyle/>
          <a:p>
            <a:pPr algn="just"/>
            <a:r>
              <a:rPr lang="es-ES" sz="1600" b="1" dirty="0" smtClean="0"/>
              <a:t>ADMINISTRACION</a:t>
            </a:r>
            <a:r>
              <a:rPr lang="es-ES" sz="1600" dirty="0" smtClean="0"/>
              <a:t>.- Presidente Constitucional Interino: Del 26 de noviembre de 1966 al 31 de agosto de 1968. </a:t>
            </a:r>
          </a:p>
          <a:p>
            <a:pPr algn="just"/>
            <a:endParaRPr lang="es-ES" sz="1600" dirty="0" smtClean="0"/>
          </a:p>
          <a:p>
            <a:pPr algn="just"/>
            <a:r>
              <a:rPr lang="es-ES" sz="1600" b="1" dirty="0" smtClean="0"/>
              <a:t>BIOGRAFIA</a:t>
            </a:r>
            <a:r>
              <a:rPr lang="es-ES" sz="1600" dirty="0" smtClean="0"/>
              <a:t>.- Nació en Guayaquil el 19 de julio de 1925, murió en Salinas – Guayas el 20 de abril de 19484. Procedió de un hogar de medianos recursos económicos, su padre era un dentista de fama en Guayaquil, bueno y caritativo con sus pacientes que aún los medicamentos les obsequiaba. Otto, se educó en la Escuela de los Hermanos Cristianos de esta ciudad, siguió sus estudios secundarios en el colegio Vicente </a:t>
            </a:r>
            <a:r>
              <a:rPr lang="es-ES" sz="1600" dirty="0" err="1" smtClean="0"/>
              <a:t>Rocafuerte</a:t>
            </a:r>
            <a:r>
              <a:rPr lang="es-ES" sz="1600" dirty="0" smtClean="0"/>
              <a:t> y en el Cristóbal Colón de los PP. Salesianos y luego en la Universidad de Guayaquil obtuvo el título de Doctor en Jurisprudencia y Abogado de los Tribunales de la República. </a:t>
            </a:r>
          </a:p>
          <a:p>
            <a:pPr algn="just"/>
            <a:endParaRPr lang="es-ES" sz="1600" dirty="0" smtClean="0"/>
          </a:p>
          <a:p>
            <a:pPr algn="just"/>
            <a:r>
              <a:rPr lang="es-ES" sz="1600" b="1" dirty="0" smtClean="0"/>
              <a:t>Obras</a:t>
            </a:r>
            <a:r>
              <a:rPr lang="es-ES" sz="1600" dirty="0" smtClean="0"/>
              <a:t>.- El puente sobre el Río Guayas por obstruccionismo políticos había quedado sin continuar su construcción. Otto Arosemena Gómez firmó un nuevo contrato y el puente estuvo pronto terminado. Se ejecutó el plan de una escuela diaria. Se realizaron las obras portuarias de Manta; la carretera Quevedo – Empalme, arreglo de las carreteras entre otras Riobamba – Ambato. </a:t>
            </a:r>
          </a:p>
          <a:p>
            <a:pPr algn="just"/>
            <a:endParaRPr lang="es-ES" sz="1600" dirty="0" smtClean="0"/>
          </a:p>
          <a:p>
            <a:pPr algn="just"/>
            <a:r>
              <a:rPr lang="es-ES" sz="1600" b="1" dirty="0" smtClean="0"/>
              <a:t>Datos</a:t>
            </a:r>
            <a:r>
              <a:rPr lang="es-ES" sz="1600" dirty="0" smtClean="0"/>
              <a:t>.- Otto Arosemena Gómez, como Presidente del Ecuador concurrió a Punta del Este en el Uruguay, en mayo de 1967, negándose suscribir la declaratoria de Presidentes en Punta del Este, fue un golpe de efecto que despertó en su torno muchas simpatías.</a:t>
            </a:r>
            <a:endParaRPr lang="es-ES" sz="1600"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04727" y="1901309"/>
            <a:ext cx="6148609" cy="5509200"/>
          </a:xfrm>
          <a:prstGeom prst="rect">
            <a:avLst/>
          </a:prstGeom>
        </p:spPr>
        <p:txBody>
          <a:bodyPr wrap="square">
            <a:spAutoFit/>
          </a:bodyPr>
          <a:lstStyle/>
          <a:p>
            <a:pPr algn="just"/>
            <a:r>
              <a:rPr lang="es-ES" sz="1600" b="1" dirty="0" smtClean="0"/>
              <a:t>Administración</a:t>
            </a:r>
            <a:r>
              <a:rPr lang="es-ES" sz="1600" dirty="0" smtClean="0"/>
              <a:t>.- Gobierno Revolucionario y Nacionalista- Jefe Supremo: Desde el 6 de febrero de 1972 al 11 de enero de </a:t>
            </a:r>
          </a:p>
          <a:p>
            <a:pPr algn="just"/>
            <a:r>
              <a:rPr lang="es-ES" sz="1600" dirty="0" smtClean="0"/>
              <a:t>1976. </a:t>
            </a:r>
          </a:p>
          <a:p>
            <a:pPr algn="just"/>
            <a:endParaRPr lang="es-ES" sz="1600" dirty="0" smtClean="0"/>
          </a:p>
          <a:p>
            <a:pPr algn="just"/>
            <a:r>
              <a:rPr lang="es-ES" sz="1600" b="1" dirty="0" smtClean="0"/>
              <a:t>Biografía</a:t>
            </a:r>
            <a:r>
              <a:rPr lang="es-ES" sz="1600" dirty="0" smtClean="0"/>
              <a:t>.- Guillermo Rodríguez Lara, nació en </a:t>
            </a:r>
            <a:r>
              <a:rPr lang="es-ES" sz="1600" dirty="0" err="1" smtClean="0"/>
              <a:t>Pujilí</a:t>
            </a:r>
            <a:r>
              <a:rPr lang="es-ES" sz="1600" dirty="0" smtClean="0"/>
              <a:t>, provincia de Cotopaxi, dotado de singular inteligencia, egresó de Subteniente del Colegio Militar Eloy Alfaro de Quito, con la Primera Antigüedad, fue un militar y oficial pudoroso que se distinguió por su disciplina, trabajo y dedicación, por eso fue galardonado, llegó a General de División del Ejército y su Comandante general. Fue un gran orador. </a:t>
            </a:r>
          </a:p>
          <a:p>
            <a:pPr algn="just"/>
            <a:endParaRPr lang="es-ES" sz="1600" dirty="0" smtClean="0"/>
          </a:p>
          <a:p>
            <a:pPr algn="just"/>
            <a:r>
              <a:rPr lang="es-ES" sz="1600" b="1" dirty="0" smtClean="0"/>
              <a:t>Obras</a:t>
            </a:r>
            <a:r>
              <a:rPr lang="es-ES" sz="1600" dirty="0" smtClean="0"/>
              <a:t>.- En su gobierno hubo mucho dinero por la abundancia del petróleo, se construyeron escuelas, colegios, hospitales, centros de salud, </a:t>
            </a:r>
            <a:r>
              <a:rPr lang="es-ES" sz="1600" dirty="0" err="1" smtClean="0"/>
              <a:t>sibcentros</a:t>
            </a:r>
            <a:r>
              <a:rPr lang="es-ES" sz="1600" dirty="0" smtClean="0"/>
              <a:t> de salud, obras de electrificación y regadío, carreteras, como el asfalto de la carretera Quito – Tulcán, caminos vecinales, la refinería de Esmeraldas. En octubre de 1974 se creó la Flota Petrolera Ecuatoriana –FLOPEC-. El 26 de julio de 1972 llegó el primer barril de petróleo a puerto Balao – Esmeraldas, se terminó la estación terrena, se realizó una amplia red de comunicaciones, la repoblación ganadera y forestal, se ejecutó la Reforma Agraria. </a:t>
            </a:r>
            <a:endParaRPr lang="es-ES" sz="1600" dirty="0"/>
          </a:p>
        </p:txBody>
      </p:sp>
      <p:sp>
        <p:nvSpPr>
          <p:cNvPr id="3" name="2 Rectángulo"/>
          <p:cNvSpPr/>
          <p:nvPr/>
        </p:nvSpPr>
        <p:spPr>
          <a:xfrm>
            <a:off x="1500175" y="1047725"/>
            <a:ext cx="3964547" cy="369332"/>
          </a:xfrm>
          <a:prstGeom prst="rect">
            <a:avLst/>
          </a:prstGeom>
        </p:spPr>
        <p:txBody>
          <a:bodyPr wrap="none">
            <a:spAutoFit/>
          </a:bodyPr>
          <a:lstStyle/>
          <a:p>
            <a:r>
              <a:rPr lang="es-ES" dirty="0" smtClean="0"/>
              <a:t>General Guillermo Rodríguez Lara </a:t>
            </a:r>
          </a:p>
        </p:txBody>
      </p:sp>
      <p:pic>
        <p:nvPicPr>
          <p:cNvPr id="7170" name="Picture 2"/>
          <p:cNvPicPr>
            <a:picLocks noChangeAspect="1" noChangeArrowheads="1"/>
          </p:cNvPicPr>
          <p:nvPr/>
        </p:nvPicPr>
        <p:blipFill>
          <a:blip r:embed="rId2"/>
          <a:srcRect b="46835"/>
          <a:stretch>
            <a:fillRect/>
          </a:stretch>
        </p:blipFill>
        <p:spPr bwMode="auto">
          <a:xfrm>
            <a:off x="375025" y="190469"/>
            <a:ext cx="1125149" cy="1600200"/>
          </a:xfrm>
          <a:prstGeom prst="rect">
            <a:avLst/>
          </a:prstGeom>
          <a:noFill/>
          <a:ln w="9525">
            <a:noFill/>
            <a:miter lim="800000"/>
            <a:headEnd/>
            <a:tailEnd/>
          </a:ln>
          <a:effectLst/>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srcRect t="50000"/>
          <a:stretch>
            <a:fillRect/>
          </a:stretch>
        </p:blipFill>
        <p:spPr bwMode="auto">
          <a:xfrm>
            <a:off x="375026" y="190470"/>
            <a:ext cx="1178727" cy="1143009"/>
          </a:xfrm>
          <a:prstGeom prst="rect">
            <a:avLst/>
          </a:prstGeom>
          <a:noFill/>
          <a:ln w="9525">
            <a:noFill/>
            <a:miter lim="800000"/>
            <a:headEnd/>
            <a:tailEnd/>
          </a:ln>
          <a:effectLst/>
        </p:spPr>
      </p:pic>
      <p:sp>
        <p:nvSpPr>
          <p:cNvPr id="3" name="2 Rectángulo"/>
          <p:cNvSpPr/>
          <p:nvPr/>
        </p:nvSpPr>
        <p:spPr>
          <a:xfrm>
            <a:off x="260648" y="1475656"/>
            <a:ext cx="6120680" cy="7232749"/>
          </a:xfrm>
          <a:prstGeom prst="rect">
            <a:avLst/>
          </a:prstGeom>
        </p:spPr>
        <p:txBody>
          <a:bodyPr wrap="square">
            <a:spAutoFit/>
          </a:bodyPr>
          <a:lstStyle/>
          <a:p>
            <a:pPr algn="just"/>
            <a:r>
              <a:rPr lang="es-ES" sz="1600" b="1" dirty="0" smtClean="0"/>
              <a:t>Administración</a:t>
            </a:r>
            <a:r>
              <a:rPr lang="es-ES" sz="1600" dirty="0" smtClean="0"/>
              <a:t>.- Presidente Constitucional; del 10 de agosto de 1979 al 24 de mayo de 1981 –porque murió trágicamente.</a:t>
            </a:r>
          </a:p>
          <a:p>
            <a:pPr algn="just"/>
            <a:endParaRPr lang="es-ES" sz="1600" b="1" dirty="0" smtClean="0"/>
          </a:p>
          <a:p>
            <a:pPr algn="just"/>
            <a:r>
              <a:rPr lang="es-ES" sz="1600" b="1" dirty="0" smtClean="0"/>
              <a:t>Biografía</a:t>
            </a:r>
            <a:r>
              <a:rPr lang="es-ES" sz="1600" dirty="0" smtClean="0"/>
              <a:t>.- Nació en Guayaquil el 5 de noviembre de 1940, murió trágicamente en un accidente </a:t>
            </a:r>
            <a:r>
              <a:rPr lang="es-ES" sz="1600" dirty="0" err="1" smtClean="0"/>
              <a:t>aviatorio</a:t>
            </a:r>
            <a:r>
              <a:rPr lang="es-ES" sz="1600" dirty="0" smtClean="0"/>
              <a:t> en viaje de Quito a Zapotillo –Loja- el 24 de mayo de 1981. Sus padres Santiago </a:t>
            </a:r>
            <a:r>
              <a:rPr lang="es-ES" sz="1600" dirty="0" err="1" smtClean="0"/>
              <a:t>Roldós</a:t>
            </a:r>
            <a:r>
              <a:rPr lang="es-ES" sz="1600" dirty="0" smtClean="0"/>
              <a:t> Soria y Victoria Aguilera </a:t>
            </a:r>
            <a:r>
              <a:rPr lang="es-ES" sz="1600" dirty="0" err="1" smtClean="0"/>
              <a:t>Mouton</a:t>
            </a:r>
            <a:r>
              <a:rPr lang="es-ES" sz="1600" dirty="0" smtClean="0"/>
              <a:t>. Hermanos: Dr. Santiago </a:t>
            </a:r>
            <a:r>
              <a:rPr lang="es-ES" sz="1600" dirty="0" err="1" smtClean="0"/>
              <a:t>Roldós</a:t>
            </a:r>
            <a:r>
              <a:rPr lang="es-ES" sz="1600" dirty="0" smtClean="0"/>
              <a:t> Aguilera –fallecido-. Lcda. Mariana </a:t>
            </a:r>
            <a:r>
              <a:rPr lang="es-ES" sz="1600" dirty="0" err="1" smtClean="0"/>
              <a:t>Roldós</a:t>
            </a:r>
            <a:r>
              <a:rPr lang="es-ES" sz="1600" dirty="0" smtClean="0"/>
              <a:t> Aguilera y Ab. León </a:t>
            </a:r>
            <a:r>
              <a:rPr lang="es-ES" sz="1600" dirty="0" err="1" smtClean="0"/>
              <a:t>Roldós</a:t>
            </a:r>
            <a:r>
              <a:rPr lang="es-ES" sz="1600" dirty="0" smtClean="0"/>
              <a:t> Aguilera, Ex vicepresidente del República en la administración de Oswaldo Hurtado Larrea.</a:t>
            </a:r>
          </a:p>
          <a:p>
            <a:pPr algn="just"/>
            <a:endParaRPr lang="es-ES" sz="1600" dirty="0" smtClean="0"/>
          </a:p>
          <a:p>
            <a:pPr algn="just"/>
            <a:r>
              <a:rPr lang="es-ES" sz="1600" b="1" dirty="0"/>
              <a:t>Obras</a:t>
            </a:r>
            <a:r>
              <a:rPr lang="es-ES" sz="1600" dirty="0"/>
              <a:t>.- El Gobierno del Presidente </a:t>
            </a:r>
            <a:r>
              <a:rPr lang="es-ES" sz="1600" dirty="0" err="1"/>
              <a:t>Roldós</a:t>
            </a:r>
            <a:r>
              <a:rPr lang="es-ES" sz="1600" dirty="0"/>
              <a:t>, procuró la planificación como </a:t>
            </a:r>
            <a:r>
              <a:rPr lang="es-ES" sz="1600" dirty="0" smtClean="0"/>
              <a:t>forma </a:t>
            </a:r>
            <a:r>
              <a:rPr lang="es-ES" sz="1600" dirty="0"/>
              <a:t>de su peculiar trabajo, se puso en acción el Plan de Desarrollo. Con profunda modestia impulsó las obras de sus antecesores, se preocupó de dotar de vivienda a los ecuatorianos más necesitados, como lo hizo en el sector de Durán Guayas. Impulsó como una de sus grandes preocupaciones la educación en todos los niveles. El Plan Nacional de Alfabetización fue un grande anhelo suyo, que se llevó a efecto en su administración así como el Desayuno Escolar, desde el 4 de febrero de 1980, para combatir la desnutrición escolar, mantener el estado anímico y capacidades intelectuales para recibir los alumnos con mejores resultados la enseñanza – aprendizaje. Otra de sus constantes preocupaciones fue precautelar los bienes del Estado, como la Refinería Estatal Petrolera. Importante impulso brindó a las obras hidroeléctricas nacionales. Un sueño constante fue dotar al país de una importante planta </a:t>
            </a:r>
            <a:r>
              <a:rPr lang="es-ES" sz="1600" dirty="0" smtClean="0"/>
              <a:t>petroquímica.</a:t>
            </a:r>
            <a:endParaRPr lang="es-ES" sz="1600" dirty="0"/>
          </a:p>
          <a:p>
            <a:pPr algn="just"/>
            <a:endParaRPr lang="es-ES" sz="1600" dirty="0"/>
          </a:p>
        </p:txBody>
      </p:sp>
      <p:sp>
        <p:nvSpPr>
          <p:cNvPr id="4" name="3 Rectángulo"/>
          <p:cNvSpPr/>
          <p:nvPr/>
        </p:nvSpPr>
        <p:spPr>
          <a:xfrm>
            <a:off x="1553753" y="476221"/>
            <a:ext cx="2658100" cy="369332"/>
          </a:xfrm>
          <a:prstGeom prst="rect">
            <a:avLst/>
          </a:prstGeom>
        </p:spPr>
        <p:txBody>
          <a:bodyPr wrap="none">
            <a:spAutoFit/>
          </a:bodyPr>
          <a:lstStyle/>
          <a:p>
            <a:r>
              <a:rPr lang="es-ES" dirty="0" smtClean="0"/>
              <a:t>Jaime </a:t>
            </a:r>
            <a:r>
              <a:rPr lang="es-ES" dirty="0" err="1" smtClean="0"/>
              <a:t>Roldós</a:t>
            </a:r>
            <a:r>
              <a:rPr lang="es-ES" dirty="0" smtClean="0"/>
              <a:t> Aguilera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290" y="1043608"/>
            <a:ext cx="6167038" cy="7971413"/>
          </a:xfrm>
          <a:prstGeom prst="rect">
            <a:avLst/>
          </a:prstGeom>
        </p:spPr>
        <p:txBody>
          <a:bodyPr wrap="square">
            <a:spAutoFit/>
          </a:bodyPr>
          <a:lstStyle/>
          <a:p>
            <a:pPr algn="just"/>
            <a:r>
              <a:rPr lang="es-ES" sz="1600" b="1" dirty="0" smtClean="0"/>
              <a:t>		Administración</a:t>
            </a:r>
            <a:r>
              <a:rPr lang="es-ES" sz="1600" dirty="0" smtClean="0"/>
              <a:t>.- Presidente 			Constitucional: Del 24 de mayo de 1981 al 		10 de agosto de 1984. </a:t>
            </a:r>
          </a:p>
          <a:p>
            <a:pPr algn="just"/>
            <a:endParaRPr lang="es-ES" sz="1600" dirty="0" smtClean="0"/>
          </a:p>
          <a:p>
            <a:pPr algn="just"/>
            <a:r>
              <a:rPr lang="es-ES" sz="1600" b="1" dirty="0" smtClean="0"/>
              <a:t>Biografía</a:t>
            </a:r>
            <a:r>
              <a:rPr lang="es-ES" sz="1600" dirty="0" smtClean="0"/>
              <a:t>.- Nació en Chambo – Chimborazo, el 26 de junio de </a:t>
            </a:r>
          </a:p>
          <a:p>
            <a:pPr algn="just"/>
            <a:r>
              <a:rPr lang="es-ES" sz="1600" dirty="0" smtClean="0"/>
              <a:t>1939, en una familia de medianos agricultores. Estudió la primaria en la escuela de la Hermanos Cristianos, la secundaria en el colegio San Felipe de los PP. Jesuitas de la ciudad de Riobamba. </a:t>
            </a:r>
          </a:p>
          <a:p>
            <a:pPr algn="just"/>
            <a:endParaRPr lang="es-ES" sz="1600" dirty="0" smtClean="0"/>
          </a:p>
          <a:p>
            <a:pPr algn="just"/>
            <a:r>
              <a:rPr lang="es-ES" sz="1600" dirty="0" smtClean="0"/>
              <a:t>Autor de las obras: Dos Mundos Superpuestos, La Organización Popular en el Ecuador, El Poder Político en el Ecuador. </a:t>
            </a:r>
          </a:p>
          <a:p>
            <a:pPr algn="just"/>
            <a:endParaRPr lang="es-ES" sz="1600" dirty="0" smtClean="0"/>
          </a:p>
          <a:p>
            <a:pPr algn="just"/>
            <a:r>
              <a:rPr lang="es-ES" sz="1600" dirty="0" smtClean="0"/>
              <a:t>Fundador y Director del Partido Político Democracia Popular, Presidente de la Comisión Legislativa que preparó los proyectos de la Ley de Referéndum, Ley de Partidos Políticos, Ley de Elecciones. Triunfó con el abogado Jaime </a:t>
            </a:r>
            <a:r>
              <a:rPr lang="es-ES" sz="1600" dirty="0" err="1" smtClean="0"/>
              <a:t>Roldós</a:t>
            </a:r>
            <a:r>
              <a:rPr lang="es-ES" sz="1600" dirty="0" smtClean="0"/>
              <a:t> Aguilera en las elecciones presidenciales de 1979, conformando el binomio como Vicepresidente. Ante la trágica muerte del Presidente Constitucional de la República Ab. Jaime </a:t>
            </a:r>
            <a:r>
              <a:rPr lang="es-ES" sz="1600" dirty="0" err="1" smtClean="0"/>
              <a:t>Roldós</a:t>
            </a:r>
            <a:r>
              <a:rPr lang="es-ES" sz="1600" dirty="0" smtClean="0"/>
              <a:t> Aguilera –por esto que se llama destino- hecho ocurrido el 14 de mayo de 1981, asumió la Presidencia de la República, Osvaldo Hurtado Larrea. En 1998 fue Presidente de la Asamblea Nacional Constituyente.</a:t>
            </a:r>
          </a:p>
          <a:p>
            <a:pPr algn="just"/>
            <a:r>
              <a:rPr lang="es-ES" sz="1600" dirty="0" smtClean="0"/>
              <a:t> </a:t>
            </a:r>
          </a:p>
          <a:p>
            <a:pPr algn="just"/>
            <a:r>
              <a:rPr lang="es-ES" sz="1600" b="1" dirty="0" smtClean="0"/>
              <a:t>Obras</a:t>
            </a:r>
            <a:r>
              <a:rPr lang="es-ES" sz="1600" dirty="0" smtClean="0"/>
              <a:t>.- Como había participado en la elaboración del Plan Nacional de Desarrollo como Presidente del CONADE, una vez asumió la Presidencia de la República, continuó con la realización de las obras emprendidas por el Presidente Jaime </a:t>
            </a:r>
            <a:r>
              <a:rPr lang="es-ES" sz="1600" dirty="0" err="1" smtClean="0"/>
              <a:t>Roldós</a:t>
            </a:r>
            <a:r>
              <a:rPr lang="es-ES" sz="1600" dirty="0" smtClean="0"/>
              <a:t> Aguilera, a medida de las posibilidades económicas del país. </a:t>
            </a:r>
            <a:endParaRPr lang="es-ES" sz="1600" dirty="0"/>
          </a:p>
        </p:txBody>
      </p:sp>
      <p:sp>
        <p:nvSpPr>
          <p:cNvPr id="3" name="2 Rectángulo"/>
          <p:cNvSpPr/>
          <p:nvPr/>
        </p:nvSpPr>
        <p:spPr>
          <a:xfrm>
            <a:off x="1657776" y="299327"/>
            <a:ext cx="3280065" cy="369332"/>
          </a:xfrm>
          <a:prstGeom prst="rect">
            <a:avLst/>
          </a:prstGeom>
        </p:spPr>
        <p:txBody>
          <a:bodyPr wrap="none">
            <a:spAutoFit/>
          </a:bodyPr>
          <a:lstStyle/>
          <a:p>
            <a:r>
              <a:rPr lang="es-ES" dirty="0" smtClean="0"/>
              <a:t>Dr. Osvaldo Hurtado Larrea </a:t>
            </a:r>
          </a:p>
        </p:txBody>
      </p:sp>
      <p:pic>
        <p:nvPicPr>
          <p:cNvPr id="8194" name="Picture 2"/>
          <p:cNvPicPr>
            <a:picLocks noChangeAspect="1" noChangeArrowheads="1"/>
          </p:cNvPicPr>
          <p:nvPr/>
        </p:nvPicPr>
        <p:blipFill>
          <a:blip r:embed="rId2"/>
          <a:srcRect b="49152"/>
          <a:stretch>
            <a:fillRect/>
          </a:stretch>
        </p:blipFill>
        <p:spPr bwMode="auto">
          <a:xfrm>
            <a:off x="358306" y="167669"/>
            <a:ext cx="1270494" cy="1524011"/>
          </a:xfrm>
          <a:prstGeom prst="rect">
            <a:avLst/>
          </a:prstGeom>
          <a:noFill/>
          <a:ln w="9525">
            <a:noFill/>
            <a:miter lim="800000"/>
            <a:headEnd/>
            <a:tailEnd/>
          </a:ln>
          <a:effectLst/>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srcRect t="50000"/>
          <a:stretch>
            <a:fillRect/>
          </a:stretch>
        </p:blipFill>
        <p:spPr bwMode="auto">
          <a:xfrm>
            <a:off x="404664" y="476221"/>
            <a:ext cx="1224136" cy="1498600"/>
          </a:xfrm>
          <a:prstGeom prst="rect">
            <a:avLst/>
          </a:prstGeom>
          <a:noFill/>
          <a:ln w="9525">
            <a:noFill/>
            <a:miter lim="800000"/>
            <a:headEnd/>
            <a:tailEnd/>
          </a:ln>
          <a:effectLst/>
        </p:spPr>
      </p:pic>
      <p:sp>
        <p:nvSpPr>
          <p:cNvPr id="3" name="2 Rectángulo"/>
          <p:cNvSpPr/>
          <p:nvPr/>
        </p:nvSpPr>
        <p:spPr>
          <a:xfrm>
            <a:off x="286298" y="2190734"/>
            <a:ext cx="6095030" cy="5262979"/>
          </a:xfrm>
          <a:prstGeom prst="rect">
            <a:avLst/>
          </a:prstGeom>
        </p:spPr>
        <p:txBody>
          <a:bodyPr wrap="square">
            <a:spAutoFit/>
          </a:bodyPr>
          <a:lstStyle/>
          <a:p>
            <a:pPr algn="just"/>
            <a:r>
              <a:rPr lang="es-ES" sz="1600" b="1" dirty="0" smtClean="0"/>
              <a:t>Administración</a:t>
            </a:r>
            <a:r>
              <a:rPr lang="es-ES" sz="1600" dirty="0" smtClean="0"/>
              <a:t>.- Presidente Constitucional: Del 10 de agosto </a:t>
            </a:r>
          </a:p>
          <a:p>
            <a:pPr algn="just"/>
            <a:r>
              <a:rPr lang="es-ES" sz="1600" dirty="0" smtClean="0"/>
              <a:t>de 1984 al 10 de agosto de 1988. </a:t>
            </a:r>
          </a:p>
          <a:p>
            <a:pPr algn="just"/>
            <a:endParaRPr lang="es-ES" sz="1600" dirty="0" smtClean="0"/>
          </a:p>
          <a:p>
            <a:pPr algn="just"/>
            <a:r>
              <a:rPr lang="es-ES" sz="1600" b="1" dirty="0" smtClean="0"/>
              <a:t>Biografía</a:t>
            </a:r>
            <a:r>
              <a:rPr lang="es-ES" sz="1600" dirty="0" smtClean="0"/>
              <a:t>.- León Febres Cordero, nació en Guayaquil el 9 de marzo de 1931. Sus padres: Agustín Febres Cordero Tyler y María </a:t>
            </a:r>
            <a:r>
              <a:rPr lang="es-ES" sz="1600" dirty="0" err="1" smtClean="0"/>
              <a:t>Rivadeneira</a:t>
            </a:r>
            <a:r>
              <a:rPr lang="es-ES" sz="1600" dirty="0" smtClean="0"/>
              <a:t> Aguirre. Hermanos: Nicolás, Agustín, Mercedes.</a:t>
            </a:r>
          </a:p>
          <a:p>
            <a:pPr algn="just"/>
            <a:endParaRPr lang="es-ES" sz="1600" dirty="0" smtClean="0"/>
          </a:p>
          <a:p>
            <a:pPr algn="just"/>
            <a:r>
              <a:rPr lang="es-ES" sz="1600" b="1" dirty="0" smtClean="0"/>
              <a:t>Obras</a:t>
            </a:r>
            <a:r>
              <a:rPr lang="es-ES" sz="1600" dirty="0" smtClean="0"/>
              <a:t>.- Se realizaron obras muy importantes en todas las ramas: educación, salud, agricultura, ganadería, industrias, comercio. Los hospitales Civil de Ibarra y del IESS, en Tena fue inaugurado por el Ministro de Salud Dr. Jorge Bracho Oña este hermoso Hospital, Centros y </a:t>
            </a:r>
            <a:r>
              <a:rPr lang="es-ES" sz="1600" dirty="0" err="1" smtClean="0"/>
              <a:t>Subcentros</a:t>
            </a:r>
            <a:r>
              <a:rPr lang="es-ES" sz="1600" dirty="0" smtClean="0"/>
              <a:t> de Salud, en distintos ámbitos de la patria. Medicina gratuita para menores de 5 años – MEGRAME- Locales escolares, el estadio de Portoviejo un modelo de campos deportivos, que sirvió para la realización de los V juegos Nacionales en 1985. Se firmaron nuevos contratos para la construcción de carreteras como Ibarra Lita – San Lorenzo, construcción y reparación en general de carreteras en Litoral, Sierra y Región Amazónica.</a:t>
            </a:r>
          </a:p>
          <a:p>
            <a:pPr algn="just"/>
            <a:r>
              <a:rPr lang="es-ES" sz="1600" dirty="0" smtClean="0"/>
              <a:t> </a:t>
            </a:r>
            <a:endParaRPr lang="es-ES" sz="1600" dirty="0"/>
          </a:p>
        </p:txBody>
      </p:sp>
      <p:sp>
        <p:nvSpPr>
          <p:cNvPr id="4" name="3 Rectángulo"/>
          <p:cNvSpPr/>
          <p:nvPr/>
        </p:nvSpPr>
        <p:spPr>
          <a:xfrm>
            <a:off x="1628800" y="844945"/>
            <a:ext cx="4331635" cy="369332"/>
          </a:xfrm>
          <a:prstGeom prst="rect">
            <a:avLst/>
          </a:prstGeom>
        </p:spPr>
        <p:txBody>
          <a:bodyPr wrap="none">
            <a:spAutoFit/>
          </a:bodyPr>
          <a:lstStyle/>
          <a:p>
            <a:r>
              <a:rPr lang="es-ES" dirty="0" smtClean="0"/>
              <a:t>Ing. León Febres Cordero </a:t>
            </a:r>
            <a:r>
              <a:rPr lang="es-ES" dirty="0" err="1" smtClean="0"/>
              <a:t>Ribadeneira</a:t>
            </a:r>
            <a:r>
              <a:rPr lang="es-ES" dirty="0" smtClean="0"/>
              <a:t> </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86298" y="1534299"/>
            <a:ext cx="6095030" cy="6740307"/>
          </a:xfrm>
          <a:prstGeom prst="rect">
            <a:avLst/>
          </a:prstGeom>
        </p:spPr>
        <p:txBody>
          <a:bodyPr wrap="square">
            <a:spAutoFit/>
          </a:bodyPr>
          <a:lstStyle/>
          <a:p>
            <a:pPr algn="just"/>
            <a:r>
              <a:rPr lang="es-ES" sz="1600" b="1" dirty="0" smtClean="0"/>
              <a:t>Administración</a:t>
            </a:r>
            <a:r>
              <a:rPr lang="es-ES" sz="1600" dirty="0" smtClean="0"/>
              <a:t>.- Presidente Constitucional: Del 10 de agosto de 1988 al 10 de agosto de 1992. </a:t>
            </a:r>
          </a:p>
          <a:p>
            <a:pPr algn="just"/>
            <a:endParaRPr lang="es-ES" sz="1600" dirty="0" smtClean="0"/>
          </a:p>
          <a:p>
            <a:pPr algn="just"/>
            <a:r>
              <a:rPr lang="es-ES" sz="1600" b="1" dirty="0" smtClean="0"/>
              <a:t>Biografía</a:t>
            </a:r>
            <a:r>
              <a:rPr lang="es-ES" sz="1600" dirty="0" smtClean="0"/>
              <a:t>.- Nació en Quito el 19 de junio de 1935, fue el primero de los 6 hijos que tuvieron Luis Felipe Borja de Alcázar y Aurelia Cevallos, casado con Carmen Calisto procrearon a sus hijos Gabriela, María del Carmen, Rodrigo y Verónica. </a:t>
            </a:r>
          </a:p>
          <a:p>
            <a:pPr algn="just"/>
            <a:endParaRPr lang="es-ES" sz="1600" dirty="0" smtClean="0"/>
          </a:p>
          <a:p>
            <a:pPr algn="just"/>
            <a:r>
              <a:rPr lang="es-ES" sz="1600" b="1" dirty="0" smtClean="0"/>
              <a:t>Obras</a:t>
            </a:r>
            <a:r>
              <a:rPr lang="es-ES" sz="1600" dirty="0" smtClean="0"/>
              <a:t>.- Inauguró algunas que quedaron inconclusas en el Gobierno Anterior de León Febres Cordero Rivadeneira, continúa otras, pero de tantas obras que ofreció en la campaña electoral, muy pocas se ejecutaron. En julio de 1991 reclaman en Guayaquil la entrega de estas obras, como la ampliación de la Avenida 25 de Julio, la Perimetral, etc. La carretera Ibarra- san Lorenzo hasta esta fecha no se concluye –julio de 199-. </a:t>
            </a:r>
          </a:p>
          <a:p>
            <a:pPr algn="just"/>
            <a:endParaRPr lang="es-ES" sz="1600" dirty="0" smtClean="0"/>
          </a:p>
          <a:p>
            <a:pPr algn="just"/>
            <a:r>
              <a:rPr lang="es-ES" sz="1600" b="1" dirty="0" smtClean="0"/>
              <a:t>Gobierno</a:t>
            </a:r>
            <a:r>
              <a:rPr lang="es-ES" sz="1600" dirty="0" smtClean="0"/>
              <a:t>.- El eslogan que pregonó en su campaña electoral –AHORA LE TOCA AL PUEBLO-, sirvió de material para que los políticos y otras personas evaluaran su gobierno en estos términos: -"Ahora le toca al pueblo morirse de hambre: razón de la inflación galopante y el alto costo de vida-. –Ahora le toca al pueblo, pagarle las tres campañas electorales-. –Este gobierno ha sido un fracaso, mintiéndole al pueblo con ofrecimientos que ni se cumplen-, etc.". Hasta la fecha 92/08/10- hay un descontento general del pueblo. </a:t>
            </a:r>
            <a:endParaRPr lang="es-ES" sz="1600" dirty="0"/>
          </a:p>
        </p:txBody>
      </p:sp>
      <p:sp>
        <p:nvSpPr>
          <p:cNvPr id="3" name="2 Rectángulo"/>
          <p:cNvSpPr/>
          <p:nvPr/>
        </p:nvSpPr>
        <p:spPr>
          <a:xfrm>
            <a:off x="1446596" y="476221"/>
            <a:ext cx="3098925" cy="369332"/>
          </a:xfrm>
          <a:prstGeom prst="rect">
            <a:avLst/>
          </a:prstGeom>
        </p:spPr>
        <p:txBody>
          <a:bodyPr wrap="none">
            <a:spAutoFit/>
          </a:bodyPr>
          <a:lstStyle/>
          <a:p>
            <a:r>
              <a:rPr lang="es-ES" dirty="0" smtClean="0"/>
              <a:t>Dr. Rodrigo Borja Cevallos </a:t>
            </a:r>
          </a:p>
        </p:txBody>
      </p:sp>
      <p:pic>
        <p:nvPicPr>
          <p:cNvPr id="7169" name="Picture 1"/>
          <p:cNvPicPr>
            <a:picLocks noChangeAspect="1" noChangeArrowheads="1"/>
          </p:cNvPicPr>
          <p:nvPr/>
        </p:nvPicPr>
        <p:blipFill>
          <a:blip r:embed="rId2"/>
          <a:srcRect t="50000"/>
          <a:stretch>
            <a:fillRect/>
          </a:stretch>
        </p:blipFill>
        <p:spPr bwMode="auto">
          <a:xfrm>
            <a:off x="375026" y="42713"/>
            <a:ext cx="1071570" cy="1504951"/>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532</TotalTime>
  <Words>19054</Words>
  <Application>Microsoft Office PowerPoint</Application>
  <PresentationFormat>Presentación en pantalla (4:3)</PresentationFormat>
  <Paragraphs>992</Paragraphs>
  <Slides>108</Slides>
  <Notes>2</Notes>
  <HiddenSlides>0</HiddenSlides>
  <MMClips>0</MMClips>
  <ScaleCrop>false</ScaleCrop>
  <HeadingPairs>
    <vt:vector size="4" baseType="variant">
      <vt:variant>
        <vt:lpstr>Tema</vt:lpstr>
      </vt:variant>
      <vt:variant>
        <vt:i4>1</vt:i4>
      </vt:variant>
      <vt:variant>
        <vt:lpstr>Títulos de diapositiva</vt:lpstr>
      </vt:variant>
      <vt:variant>
        <vt:i4>108</vt:i4>
      </vt:variant>
    </vt:vector>
  </HeadingPairs>
  <TitlesOfParts>
    <vt:vector size="109" baseType="lpstr">
      <vt:lpstr>Mirador</vt:lpstr>
      <vt:lpstr>Presentación de PowerPoint</vt:lpstr>
      <vt:lpstr>JUAN JOSE FLORES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EVC</dc:creator>
  <cp:lastModifiedBy>gabriel</cp:lastModifiedBy>
  <cp:revision>90</cp:revision>
  <cp:lastPrinted>2011-07-25T23:05:02Z</cp:lastPrinted>
  <dcterms:created xsi:type="dcterms:W3CDTF">2011-05-26T12:50:04Z</dcterms:created>
  <dcterms:modified xsi:type="dcterms:W3CDTF">2011-08-23T15:32:10Z</dcterms:modified>
</cp:coreProperties>
</file>